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handoutMasterIdLst>
    <p:handoutMasterId r:id="rId44"/>
  </p:handoutMasterIdLst>
  <p:sldIdLst>
    <p:sldId id="256" r:id="rId3"/>
    <p:sldId id="263" r:id="rId4"/>
    <p:sldId id="260" r:id="rId5"/>
    <p:sldId id="491" r:id="rId6"/>
    <p:sldId id="494" r:id="rId7"/>
    <p:sldId id="495" r:id="rId8"/>
    <p:sldId id="496" r:id="rId9"/>
    <p:sldId id="487" r:id="rId10"/>
    <p:sldId id="461" r:id="rId11"/>
    <p:sldId id="419" r:id="rId12"/>
    <p:sldId id="497" r:id="rId13"/>
    <p:sldId id="423" r:id="rId14"/>
    <p:sldId id="462" r:id="rId15"/>
    <p:sldId id="500" r:id="rId16"/>
    <p:sldId id="501" r:id="rId17"/>
    <p:sldId id="463" r:id="rId18"/>
    <p:sldId id="464" r:id="rId19"/>
    <p:sldId id="465" r:id="rId20"/>
    <p:sldId id="466" r:id="rId21"/>
    <p:sldId id="467" r:id="rId22"/>
    <p:sldId id="469" r:id="rId23"/>
    <p:sldId id="498" r:id="rId24"/>
    <p:sldId id="474" r:id="rId25"/>
    <p:sldId id="472" r:id="rId26"/>
    <p:sldId id="490" r:id="rId27"/>
    <p:sldId id="418" r:id="rId28"/>
    <p:sldId id="430" r:id="rId29"/>
    <p:sldId id="488" r:id="rId30"/>
    <p:sldId id="473" r:id="rId31"/>
    <p:sldId id="455" r:id="rId32"/>
    <p:sldId id="439" r:id="rId33"/>
    <p:sldId id="412" r:id="rId34"/>
    <p:sldId id="267" r:id="rId35"/>
    <p:sldId id="504" r:id="rId36"/>
    <p:sldId id="505" r:id="rId37"/>
    <p:sldId id="506" r:id="rId38"/>
    <p:sldId id="507" r:id="rId39"/>
    <p:sldId id="508" r:id="rId40"/>
    <p:sldId id="484" r:id="rId41"/>
    <p:sldId id="483"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90268" autoAdjust="0"/>
  </p:normalViewPr>
  <p:slideViewPr>
    <p:cSldViewPr snapToGrid="0">
      <p:cViewPr varScale="1">
        <p:scale>
          <a:sx n="110" d="100"/>
          <a:sy n="110" d="100"/>
        </p:scale>
        <p:origin x="912" y="18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80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8E764-9D9D-451B-B294-74492CBEC268}"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6F57C544-3B4A-4158-8F7F-E80C9F49F698}">
      <dgm:prSet custT="1"/>
      <dgm:spPr/>
      <dgm:t>
        <a:bodyPr/>
        <a:lstStyle/>
        <a:p>
          <a:r>
            <a:rPr lang="en-US" sz="1800" dirty="0"/>
            <a:t>Offering Mentors a Mentor Training program &amp; 1x1 coaching with a Mentor Liaison to develop / enhance mentoring skills.  </a:t>
          </a:r>
          <a:endParaRPr lang="en-US" sz="2300" dirty="0"/>
        </a:p>
      </dgm:t>
    </dgm:pt>
    <dgm:pt modelId="{335DD2EB-A9D8-423E-9ECF-3CBEAC72DEFC}" type="parTrans" cxnId="{06296FF6-0D82-409B-9861-C44043C10637}">
      <dgm:prSet/>
      <dgm:spPr/>
      <dgm:t>
        <a:bodyPr/>
        <a:lstStyle/>
        <a:p>
          <a:endParaRPr lang="en-US"/>
        </a:p>
      </dgm:t>
    </dgm:pt>
    <dgm:pt modelId="{6A6F6ACC-FF1A-469A-BCD5-F301561D9284}" type="sibTrans" cxnId="{06296FF6-0D82-409B-9861-C44043C10637}">
      <dgm:prSet/>
      <dgm:spPr/>
      <dgm:t>
        <a:bodyPr/>
        <a:lstStyle/>
        <a:p>
          <a:endParaRPr lang="en-US"/>
        </a:p>
      </dgm:t>
    </dgm:pt>
    <dgm:pt modelId="{1966AE18-A741-4821-A2D1-8619047ADF05}">
      <dgm:prSet custT="1"/>
      <dgm:spPr/>
      <dgm:t>
        <a:bodyPr/>
        <a:lstStyle/>
        <a:p>
          <a:r>
            <a:rPr lang="en-US" sz="1800" dirty="0"/>
            <a:t>Delivering individual and small group sessions where Mentees can ask questions, share ideas and experiences, enhance relationships and explore new connections.</a:t>
          </a:r>
        </a:p>
      </dgm:t>
    </dgm:pt>
    <dgm:pt modelId="{443D2A1D-70A9-4164-A35E-42438015E557}" type="parTrans" cxnId="{356C2033-9D90-4E52-82F0-6DEFA09822C8}">
      <dgm:prSet/>
      <dgm:spPr/>
      <dgm:t>
        <a:bodyPr/>
        <a:lstStyle/>
        <a:p>
          <a:endParaRPr lang="en-US"/>
        </a:p>
      </dgm:t>
    </dgm:pt>
    <dgm:pt modelId="{ED375DAB-4196-453E-9C14-1FDE42206A4C}" type="sibTrans" cxnId="{356C2033-9D90-4E52-82F0-6DEFA09822C8}">
      <dgm:prSet/>
      <dgm:spPr/>
      <dgm:t>
        <a:bodyPr/>
        <a:lstStyle/>
        <a:p>
          <a:endParaRPr lang="en-US"/>
        </a:p>
      </dgm:t>
    </dgm:pt>
    <dgm:pt modelId="{E0E0C6F0-4C1B-4459-9CF7-629F42DA8192}" type="pres">
      <dgm:prSet presAssocID="{86E8E764-9D9D-451B-B294-74492CBEC268}" presName="linear" presStyleCnt="0">
        <dgm:presLayoutVars>
          <dgm:animLvl val="lvl"/>
          <dgm:resizeHandles val="exact"/>
        </dgm:presLayoutVars>
      </dgm:prSet>
      <dgm:spPr/>
    </dgm:pt>
    <dgm:pt modelId="{A33BF8DC-49A6-47D6-B06E-9AB89E135129}" type="pres">
      <dgm:prSet presAssocID="{6F57C544-3B4A-4158-8F7F-E80C9F49F698}" presName="parentText" presStyleLbl="node1" presStyleIdx="0" presStyleCnt="2" custLinFactNeighborX="-339" custLinFactNeighborY="-76257">
        <dgm:presLayoutVars>
          <dgm:chMax val="0"/>
          <dgm:bulletEnabled val="1"/>
        </dgm:presLayoutVars>
      </dgm:prSet>
      <dgm:spPr/>
    </dgm:pt>
    <dgm:pt modelId="{7DA5340E-67F8-4581-894B-4E1C5CC9EB6A}" type="pres">
      <dgm:prSet presAssocID="{6A6F6ACC-FF1A-469A-BCD5-F301561D9284}" presName="spacer" presStyleCnt="0"/>
      <dgm:spPr/>
    </dgm:pt>
    <dgm:pt modelId="{0CB8C8D7-2D78-4F53-84A2-C39215932A34}" type="pres">
      <dgm:prSet presAssocID="{1966AE18-A741-4821-A2D1-8619047ADF05}" presName="parentText" presStyleLbl="node1" presStyleIdx="1" presStyleCnt="2">
        <dgm:presLayoutVars>
          <dgm:chMax val="0"/>
          <dgm:bulletEnabled val="1"/>
        </dgm:presLayoutVars>
      </dgm:prSet>
      <dgm:spPr/>
    </dgm:pt>
  </dgm:ptLst>
  <dgm:cxnLst>
    <dgm:cxn modelId="{356C2033-9D90-4E52-82F0-6DEFA09822C8}" srcId="{86E8E764-9D9D-451B-B294-74492CBEC268}" destId="{1966AE18-A741-4821-A2D1-8619047ADF05}" srcOrd="1" destOrd="0" parTransId="{443D2A1D-70A9-4164-A35E-42438015E557}" sibTransId="{ED375DAB-4196-453E-9C14-1FDE42206A4C}"/>
    <dgm:cxn modelId="{FF4F754F-4BF5-4DDA-B3CC-D0C82A65F00F}" type="presOf" srcId="{6F57C544-3B4A-4158-8F7F-E80C9F49F698}" destId="{A33BF8DC-49A6-47D6-B06E-9AB89E135129}" srcOrd="0" destOrd="0" presId="urn:microsoft.com/office/officeart/2005/8/layout/vList2"/>
    <dgm:cxn modelId="{614D9956-9606-4CF7-BBB8-DE62412F6D0E}" type="presOf" srcId="{86E8E764-9D9D-451B-B294-74492CBEC268}" destId="{E0E0C6F0-4C1B-4459-9CF7-629F42DA8192}" srcOrd="0" destOrd="0" presId="urn:microsoft.com/office/officeart/2005/8/layout/vList2"/>
    <dgm:cxn modelId="{CD606EB9-A45B-473C-984F-14AB1A849E70}" type="presOf" srcId="{1966AE18-A741-4821-A2D1-8619047ADF05}" destId="{0CB8C8D7-2D78-4F53-84A2-C39215932A34}" srcOrd="0" destOrd="0" presId="urn:microsoft.com/office/officeart/2005/8/layout/vList2"/>
    <dgm:cxn modelId="{06296FF6-0D82-409B-9861-C44043C10637}" srcId="{86E8E764-9D9D-451B-B294-74492CBEC268}" destId="{6F57C544-3B4A-4158-8F7F-E80C9F49F698}" srcOrd="0" destOrd="0" parTransId="{335DD2EB-A9D8-423E-9ECF-3CBEAC72DEFC}" sibTransId="{6A6F6ACC-FF1A-469A-BCD5-F301561D9284}"/>
    <dgm:cxn modelId="{8184BB95-AF6F-471F-A721-9B0C2BB187E3}" type="presParOf" srcId="{E0E0C6F0-4C1B-4459-9CF7-629F42DA8192}" destId="{A33BF8DC-49A6-47D6-B06E-9AB89E135129}" srcOrd="0" destOrd="0" presId="urn:microsoft.com/office/officeart/2005/8/layout/vList2"/>
    <dgm:cxn modelId="{D8043C7E-0EB1-42B8-B6FC-E82AD50B1734}" type="presParOf" srcId="{E0E0C6F0-4C1B-4459-9CF7-629F42DA8192}" destId="{7DA5340E-67F8-4581-894B-4E1C5CC9EB6A}" srcOrd="1" destOrd="0" presId="urn:microsoft.com/office/officeart/2005/8/layout/vList2"/>
    <dgm:cxn modelId="{52759FBE-8FDF-4F20-B408-8D1F56508393}" type="presParOf" srcId="{E0E0C6F0-4C1B-4459-9CF7-629F42DA8192}" destId="{0CB8C8D7-2D78-4F53-84A2-C39215932A3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EE1BF6-8028-474A-B7B8-AFE8094AA52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A03465E-3F7D-4A1C-9412-F34E48AC2342}">
      <dgm:prSet/>
      <dgm:spPr/>
      <dgm:t>
        <a:bodyPr/>
        <a:lstStyle/>
        <a:p>
          <a:r>
            <a:rPr lang="en-CA" dirty="0"/>
            <a:t>How do you feel about that?</a:t>
          </a:r>
          <a:endParaRPr lang="en-US" dirty="0"/>
        </a:p>
      </dgm:t>
    </dgm:pt>
    <dgm:pt modelId="{7C840C1F-D2D2-4827-B044-28CDEE0D6CB5}" type="parTrans" cxnId="{27929C7A-EDBD-4C5F-850E-A42D2CA75598}">
      <dgm:prSet/>
      <dgm:spPr/>
      <dgm:t>
        <a:bodyPr/>
        <a:lstStyle/>
        <a:p>
          <a:endParaRPr lang="en-US"/>
        </a:p>
      </dgm:t>
    </dgm:pt>
    <dgm:pt modelId="{4EC76411-D00D-4BCC-891D-9F58208063ED}" type="sibTrans" cxnId="{27929C7A-EDBD-4C5F-850E-A42D2CA75598}">
      <dgm:prSet/>
      <dgm:spPr/>
      <dgm:t>
        <a:bodyPr/>
        <a:lstStyle/>
        <a:p>
          <a:endParaRPr lang="en-US"/>
        </a:p>
      </dgm:t>
    </dgm:pt>
    <dgm:pt modelId="{1661658D-A34E-4FB0-92E5-1FDD0048AED3}">
      <dgm:prSet/>
      <dgm:spPr/>
      <dgm:t>
        <a:bodyPr/>
        <a:lstStyle/>
        <a:p>
          <a:r>
            <a:rPr lang="en-CA"/>
            <a:t>Would you like to talk about…?</a:t>
          </a:r>
          <a:endParaRPr lang="en-US"/>
        </a:p>
      </dgm:t>
    </dgm:pt>
    <dgm:pt modelId="{B659968B-519B-46C5-A34E-653968B42F07}" type="parTrans" cxnId="{59B404BF-9408-4129-A38E-35A57DC38CAE}">
      <dgm:prSet/>
      <dgm:spPr/>
      <dgm:t>
        <a:bodyPr/>
        <a:lstStyle/>
        <a:p>
          <a:endParaRPr lang="en-US"/>
        </a:p>
      </dgm:t>
    </dgm:pt>
    <dgm:pt modelId="{ECE5EE97-0226-42E6-919F-57F6AD9A81EF}" type="sibTrans" cxnId="{59B404BF-9408-4129-A38E-35A57DC38CAE}">
      <dgm:prSet/>
      <dgm:spPr/>
      <dgm:t>
        <a:bodyPr/>
        <a:lstStyle/>
        <a:p>
          <a:endParaRPr lang="en-US"/>
        </a:p>
      </dgm:t>
    </dgm:pt>
    <dgm:pt modelId="{2000E7C8-5311-4C3F-BAD9-D4D2D342D303}">
      <dgm:prSet/>
      <dgm:spPr/>
      <dgm:t>
        <a:bodyPr/>
        <a:lstStyle/>
        <a:p>
          <a:r>
            <a:rPr lang="en-CA"/>
            <a:t>Can you tell me more about…?</a:t>
          </a:r>
          <a:endParaRPr lang="en-US"/>
        </a:p>
      </dgm:t>
    </dgm:pt>
    <dgm:pt modelId="{B2315830-99AB-4630-B3C8-80FBE062A16B}" type="parTrans" cxnId="{DD390E5B-9CCB-401E-85F1-71FDEFB0FFD3}">
      <dgm:prSet/>
      <dgm:spPr/>
      <dgm:t>
        <a:bodyPr/>
        <a:lstStyle/>
        <a:p>
          <a:endParaRPr lang="en-US"/>
        </a:p>
      </dgm:t>
    </dgm:pt>
    <dgm:pt modelId="{585C2CE6-E80B-44F4-A7DA-F228D4E040E8}" type="sibTrans" cxnId="{DD390E5B-9CCB-401E-85F1-71FDEFB0FFD3}">
      <dgm:prSet/>
      <dgm:spPr/>
      <dgm:t>
        <a:bodyPr/>
        <a:lstStyle/>
        <a:p>
          <a:endParaRPr lang="en-US"/>
        </a:p>
      </dgm:t>
    </dgm:pt>
    <dgm:pt modelId="{6960F0E1-B73A-49AB-8E0D-DD56E6E59B01}">
      <dgm:prSet/>
      <dgm:spPr/>
      <dgm:t>
        <a:bodyPr/>
        <a:lstStyle/>
        <a:p>
          <a:r>
            <a:rPr lang="en-CA" dirty="0"/>
            <a:t>What have you tried in the past?</a:t>
          </a:r>
          <a:endParaRPr lang="en-US" dirty="0"/>
        </a:p>
      </dgm:t>
    </dgm:pt>
    <dgm:pt modelId="{44009F1D-E24B-41E0-85C8-D8EAFEAEA3A9}" type="parTrans" cxnId="{8307257C-638E-4652-8CFA-F411CBFEA7B8}">
      <dgm:prSet/>
      <dgm:spPr/>
      <dgm:t>
        <a:bodyPr/>
        <a:lstStyle/>
        <a:p>
          <a:endParaRPr lang="en-US"/>
        </a:p>
      </dgm:t>
    </dgm:pt>
    <dgm:pt modelId="{4A350386-416A-48C5-A07A-B62F1CA43B96}" type="sibTrans" cxnId="{8307257C-638E-4652-8CFA-F411CBFEA7B8}">
      <dgm:prSet/>
      <dgm:spPr/>
      <dgm:t>
        <a:bodyPr/>
        <a:lstStyle/>
        <a:p>
          <a:endParaRPr lang="en-US"/>
        </a:p>
      </dgm:t>
    </dgm:pt>
    <dgm:pt modelId="{51F6C0E3-15C7-4EF0-B457-03E509828638}">
      <dgm:prSet/>
      <dgm:spPr/>
      <dgm:t>
        <a:bodyPr/>
        <a:lstStyle/>
        <a:p>
          <a:r>
            <a:rPr lang="en-CA"/>
            <a:t>What have you thought of doing?</a:t>
          </a:r>
          <a:endParaRPr lang="en-US"/>
        </a:p>
      </dgm:t>
    </dgm:pt>
    <dgm:pt modelId="{4E3E52A8-5BB6-48FD-BBA6-6C08A515B044}" type="parTrans" cxnId="{9D81BB7E-EC24-427D-A5B5-CD83F5DF153B}">
      <dgm:prSet/>
      <dgm:spPr/>
      <dgm:t>
        <a:bodyPr/>
        <a:lstStyle/>
        <a:p>
          <a:endParaRPr lang="en-US"/>
        </a:p>
      </dgm:t>
    </dgm:pt>
    <dgm:pt modelId="{67492254-B12E-451E-A7CD-3B139536BB36}" type="sibTrans" cxnId="{9D81BB7E-EC24-427D-A5B5-CD83F5DF153B}">
      <dgm:prSet/>
      <dgm:spPr/>
      <dgm:t>
        <a:bodyPr/>
        <a:lstStyle/>
        <a:p>
          <a:endParaRPr lang="en-US"/>
        </a:p>
      </dgm:t>
    </dgm:pt>
    <dgm:pt modelId="{60CD0C5C-9357-4159-B078-06BD27150661}">
      <dgm:prSet/>
      <dgm:spPr/>
      <dgm:t>
        <a:bodyPr/>
        <a:lstStyle/>
        <a:p>
          <a:r>
            <a:rPr lang="en-CA"/>
            <a:t>How do you see things changing?</a:t>
          </a:r>
          <a:endParaRPr lang="en-US"/>
        </a:p>
      </dgm:t>
    </dgm:pt>
    <dgm:pt modelId="{1EB3E808-6168-458D-8C93-DCA3B5D3B4D8}" type="parTrans" cxnId="{3C06AFCF-1581-42D3-87F8-05C1B56A013D}">
      <dgm:prSet/>
      <dgm:spPr/>
      <dgm:t>
        <a:bodyPr/>
        <a:lstStyle/>
        <a:p>
          <a:endParaRPr lang="en-US"/>
        </a:p>
      </dgm:t>
    </dgm:pt>
    <dgm:pt modelId="{EBD0DE19-7C55-4F84-BF07-0AE63245ECC8}" type="sibTrans" cxnId="{3C06AFCF-1581-42D3-87F8-05C1B56A013D}">
      <dgm:prSet/>
      <dgm:spPr/>
      <dgm:t>
        <a:bodyPr/>
        <a:lstStyle/>
        <a:p>
          <a:endParaRPr lang="en-US"/>
        </a:p>
      </dgm:t>
    </dgm:pt>
    <dgm:pt modelId="{B94B949F-17B8-4DA9-AB32-A3A0FEB30342}">
      <dgm:prSet/>
      <dgm:spPr/>
      <dgm:t>
        <a:bodyPr/>
        <a:lstStyle/>
        <a:p>
          <a:r>
            <a:rPr lang="en-CA"/>
            <a:t>What is one thing you think would be helpful to start with?</a:t>
          </a:r>
          <a:endParaRPr lang="en-US"/>
        </a:p>
      </dgm:t>
    </dgm:pt>
    <dgm:pt modelId="{FD689802-8B83-4053-89B9-15426EA936B3}" type="parTrans" cxnId="{45E716CC-14A9-45B3-816E-73F94389370A}">
      <dgm:prSet/>
      <dgm:spPr/>
      <dgm:t>
        <a:bodyPr/>
        <a:lstStyle/>
        <a:p>
          <a:endParaRPr lang="en-US"/>
        </a:p>
      </dgm:t>
    </dgm:pt>
    <dgm:pt modelId="{7096332D-973F-4FF2-AEFF-B398327E6CBC}" type="sibTrans" cxnId="{45E716CC-14A9-45B3-816E-73F94389370A}">
      <dgm:prSet/>
      <dgm:spPr/>
      <dgm:t>
        <a:bodyPr/>
        <a:lstStyle/>
        <a:p>
          <a:endParaRPr lang="en-US"/>
        </a:p>
      </dgm:t>
    </dgm:pt>
    <dgm:pt modelId="{38A6EB76-5E1A-2B47-B3FA-6124D01EDBD6}" type="pres">
      <dgm:prSet presAssocID="{09EE1BF6-8028-474A-B7B8-AFE8094AA526}" presName="vert0" presStyleCnt="0">
        <dgm:presLayoutVars>
          <dgm:dir/>
          <dgm:animOne val="branch"/>
          <dgm:animLvl val="lvl"/>
        </dgm:presLayoutVars>
      </dgm:prSet>
      <dgm:spPr/>
    </dgm:pt>
    <dgm:pt modelId="{0F80F3D5-EAB6-AB47-9654-49F6BC81AB23}" type="pres">
      <dgm:prSet presAssocID="{9A03465E-3F7D-4A1C-9412-F34E48AC2342}" presName="thickLine" presStyleLbl="alignNode1" presStyleIdx="0" presStyleCnt="7"/>
      <dgm:spPr/>
    </dgm:pt>
    <dgm:pt modelId="{7DCEB132-5AFD-5845-ADDC-E8C690B0CC75}" type="pres">
      <dgm:prSet presAssocID="{9A03465E-3F7D-4A1C-9412-F34E48AC2342}" presName="horz1" presStyleCnt="0"/>
      <dgm:spPr/>
    </dgm:pt>
    <dgm:pt modelId="{9BCD9DFA-8988-5F48-AC80-E5EA1FD34C02}" type="pres">
      <dgm:prSet presAssocID="{9A03465E-3F7D-4A1C-9412-F34E48AC2342}" presName="tx1" presStyleLbl="revTx" presStyleIdx="0" presStyleCnt="7"/>
      <dgm:spPr/>
    </dgm:pt>
    <dgm:pt modelId="{73868723-904F-DF4F-9D24-99AD0018E6D0}" type="pres">
      <dgm:prSet presAssocID="{9A03465E-3F7D-4A1C-9412-F34E48AC2342}" presName="vert1" presStyleCnt="0"/>
      <dgm:spPr/>
    </dgm:pt>
    <dgm:pt modelId="{61B1D608-B0ED-9D4E-A371-CB92FBCA8872}" type="pres">
      <dgm:prSet presAssocID="{1661658D-A34E-4FB0-92E5-1FDD0048AED3}" presName="thickLine" presStyleLbl="alignNode1" presStyleIdx="1" presStyleCnt="7"/>
      <dgm:spPr/>
    </dgm:pt>
    <dgm:pt modelId="{F3FCC87D-C6BE-8048-BD7C-9644D70D599F}" type="pres">
      <dgm:prSet presAssocID="{1661658D-A34E-4FB0-92E5-1FDD0048AED3}" presName="horz1" presStyleCnt="0"/>
      <dgm:spPr/>
    </dgm:pt>
    <dgm:pt modelId="{0B1698C2-4852-1146-9650-593E46DD8245}" type="pres">
      <dgm:prSet presAssocID="{1661658D-A34E-4FB0-92E5-1FDD0048AED3}" presName="tx1" presStyleLbl="revTx" presStyleIdx="1" presStyleCnt="7"/>
      <dgm:spPr/>
    </dgm:pt>
    <dgm:pt modelId="{2AD94602-8DD7-904B-8DF8-1C3692CBBBB9}" type="pres">
      <dgm:prSet presAssocID="{1661658D-A34E-4FB0-92E5-1FDD0048AED3}" presName="vert1" presStyleCnt="0"/>
      <dgm:spPr/>
    </dgm:pt>
    <dgm:pt modelId="{CDF6A3D7-160D-3541-B6F7-9AF7CC909AF4}" type="pres">
      <dgm:prSet presAssocID="{2000E7C8-5311-4C3F-BAD9-D4D2D342D303}" presName="thickLine" presStyleLbl="alignNode1" presStyleIdx="2" presStyleCnt="7"/>
      <dgm:spPr/>
    </dgm:pt>
    <dgm:pt modelId="{8F2869DE-CAA0-B943-8FC8-20B514599862}" type="pres">
      <dgm:prSet presAssocID="{2000E7C8-5311-4C3F-BAD9-D4D2D342D303}" presName="horz1" presStyleCnt="0"/>
      <dgm:spPr/>
    </dgm:pt>
    <dgm:pt modelId="{F62A313A-C074-4D4D-9E3C-FDA232A47E1A}" type="pres">
      <dgm:prSet presAssocID="{2000E7C8-5311-4C3F-BAD9-D4D2D342D303}" presName="tx1" presStyleLbl="revTx" presStyleIdx="2" presStyleCnt="7"/>
      <dgm:spPr/>
    </dgm:pt>
    <dgm:pt modelId="{978A5A84-FBE0-D043-B79C-44CAF7BFA199}" type="pres">
      <dgm:prSet presAssocID="{2000E7C8-5311-4C3F-BAD9-D4D2D342D303}" presName="vert1" presStyleCnt="0"/>
      <dgm:spPr/>
    </dgm:pt>
    <dgm:pt modelId="{76BE8738-3A2B-A046-A776-0221E4C5FD5E}" type="pres">
      <dgm:prSet presAssocID="{6960F0E1-B73A-49AB-8E0D-DD56E6E59B01}" presName="thickLine" presStyleLbl="alignNode1" presStyleIdx="3" presStyleCnt="7"/>
      <dgm:spPr/>
    </dgm:pt>
    <dgm:pt modelId="{871FA621-1E25-C540-AF93-C8CEA68ACFE2}" type="pres">
      <dgm:prSet presAssocID="{6960F0E1-B73A-49AB-8E0D-DD56E6E59B01}" presName="horz1" presStyleCnt="0"/>
      <dgm:spPr/>
    </dgm:pt>
    <dgm:pt modelId="{72C1D48A-6143-8E46-BFA7-89300C47721F}" type="pres">
      <dgm:prSet presAssocID="{6960F0E1-B73A-49AB-8E0D-DD56E6E59B01}" presName="tx1" presStyleLbl="revTx" presStyleIdx="3" presStyleCnt="7"/>
      <dgm:spPr/>
    </dgm:pt>
    <dgm:pt modelId="{7DFCE09F-C446-6A4D-A289-A181907F0634}" type="pres">
      <dgm:prSet presAssocID="{6960F0E1-B73A-49AB-8E0D-DD56E6E59B01}" presName="vert1" presStyleCnt="0"/>
      <dgm:spPr/>
    </dgm:pt>
    <dgm:pt modelId="{727E4BFF-21BA-4944-8DC6-3906BF19E34D}" type="pres">
      <dgm:prSet presAssocID="{51F6C0E3-15C7-4EF0-B457-03E509828638}" presName="thickLine" presStyleLbl="alignNode1" presStyleIdx="4" presStyleCnt="7"/>
      <dgm:spPr/>
    </dgm:pt>
    <dgm:pt modelId="{E8FBD106-3ECA-D748-9663-9670E57AD0CB}" type="pres">
      <dgm:prSet presAssocID="{51F6C0E3-15C7-4EF0-B457-03E509828638}" presName="horz1" presStyleCnt="0"/>
      <dgm:spPr/>
    </dgm:pt>
    <dgm:pt modelId="{6F8FFA52-5422-0941-AA34-E83D46CFA351}" type="pres">
      <dgm:prSet presAssocID="{51F6C0E3-15C7-4EF0-B457-03E509828638}" presName="tx1" presStyleLbl="revTx" presStyleIdx="4" presStyleCnt="7"/>
      <dgm:spPr/>
    </dgm:pt>
    <dgm:pt modelId="{7F2E0242-976C-D64C-89A3-D8839394FE3D}" type="pres">
      <dgm:prSet presAssocID="{51F6C0E3-15C7-4EF0-B457-03E509828638}" presName="vert1" presStyleCnt="0"/>
      <dgm:spPr/>
    </dgm:pt>
    <dgm:pt modelId="{D976CBC8-7F8F-9B42-97CF-C95DD39F6344}" type="pres">
      <dgm:prSet presAssocID="{60CD0C5C-9357-4159-B078-06BD27150661}" presName="thickLine" presStyleLbl="alignNode1" presStyleIdx="5" presStyleCnt="7"/>
      <dgm:spPr/>
    </dgm:pt>
    <dgm:pt modelId="{8E454197-E1DD-D444-B607-BEFB58D4CD7B}" type="pres">
      <dgm:prSet presAssocID="{60CD0C5C-9357-4159-B078-06BD27150661}" presName="horz1" presStyleCnt="0"/>
      <dgm:spPr/>
    </dgm:pt>
    <dgm:pt modelId="{780DE1B4-2542-C343-B9C2-C9A3181E4F77}" type="pres">
      <dgm:prSet presAssocID="{60CD0C5C-9357-4159-B078-06BD27150661}" presName="tx1" presStyleLbl="revTx" presStyleIdx="5" presStyleCnt="7"/>
      <dgm:spPr/>
    </dgm:pt>
    <dgm:pt modelId="{3977DFEE-0DFD-B64C-9DA5-5F4E75907581}" type="pres">
      <dgm:prSet presAssocID="{60CD0C5C-9357-4159-B078-06BD27150661}" presName="vert1" presStyleCnt="0"/>
      <dgm:spPr/>
    </dgm:pt>
    <dgm:pt modelId="{3B16351B-8D67-4440-A70C-55CCDC2F2DF3}" type="pres">
      <dgm:prSet presAssocID="{B94B949F-17B8-4DA9-AB32-A3A0FEB30342}" presName="thickLine" presStyleLbl="alignNode1" presStyleIdx="6" presStyleCnt="7"/>
      <dgm:spPr/>
    </dgm:pt>
    <dgm:pt modelId="{E1310A32-836B-AE4F-A2BA-99E28F9CC982}" type="pres">
      <dgm:prSet presAssocID="{B94B949F-17B8-4DA9-AB32-A3A0FEB30342}" presName="horz1" presStyleCnt="0"/>
      <dgm:spPr/>
    </dgm:pt>
    <dgm:pt modelId="{ADD95A0C-590C-F944-A395-D9C13371FF41}" type="pres">
      <dgm:prSet presAssocID="{B94B949F-17B8-4DA9-AB32-A3A0FEB30342}" presName="tx1" presStyleLbl="revTx" presStyleIdx="6" presStyleCnt="7"/>
      <dgm:spPr/>
    </dgm:pt>
    <dgm:pt modelId="{CAFED1A6-C9BD-E74C-8C3C-72A4A38C657E}" type="pres">
      <dgm:prSet presAssocID="{B94B949F-17B8-4DA9-AB32-A3A0FEB30342}" presName="vert1" presStyleCnt="0"/>
      <dgm:spPr/>
    </dgm:pt>
  </dgm:ptLst>
  <dgm:cxnLst>
    <dgm:cxn modelId="{9F0FFE1F-36B6-4849-BE24-568EE9298538}" type="presOf" srcId="{51F6C0E3-15C7-4EF0-B457-03E509828638}" destId="{6F8FFA52-5422-0941-AA34-E83D46CFA351}" srcOrd="0" destOrd="0" presId="urn:microsoft.com/office/officeart/2008/layout/LinedList"/>
    <dgm:cxn modelId="{F2D20737-6788-4241-936B-5C43D08FE77F}" type="presOf" srcId="{1661658D-A34E-4FB0-92E5-1FDD0048AED3}" destId="{0B1698C2-4852-1146-9650-593E46DD8245}" srcOrd="0" destOrd="0" presId="urn:microsoft.com/office/officeart/2008/layout/LinedList"/>
    <dgm:cxn modelId="{289BAC3D-462B-964C-987A-6E60E92F408B}" type="presOf" srcId="{09EE1BF6-8028-474A-B7B8-AFE8094AA526}" destId="{38A6EB76-5E1A-2B47-B3FA-6124D01EDBD6}" srcOrd="0" destOrd="0" presId="urn:microsoft.com/office/officeart/2008/layout/LinedList"/>
    <dgm:cxn modelId="{FB66F255-A3C5-AD4C-AFB5-D2A285408F6C}" type="presOf" srcId="{2000E7C8-5311-4C3F-BAD9-D4D2D342D303}" destId="{F62A313A-C074-4D4D-9E3C-FDA232A47E1A}" srcOrd="0" destOrd="0" presId="urn:microsoft.com/office/officeart/2008/layout/LinedList"/>
    <dgm:cxn modelId="{DD390E5B-9CCB-401E-85F1-71FDEFB0FFD3}" srcId="{09EE1BF6-8028-474A-B7B8-AFE8094AA526}" destId="{2000E7C8-5311-4C3F-BAD9-D4D2D342D303}" srcOrd="2" destOrd="0" parTransId="{B2315830-99AB-4630-B3C8-80FBE062A16B}" sibTransId="{585C2CE6-E80B-44F4-A7DA-F228D4E040E8}"/>
    <dgm:cxn modelId="{E08CCD69-C3F6-B147-876D-EFCF507FD4FE}" type="presOf" srcId="{6960F0E1-B73A-49AB-8E0D-DD56E6E59B01}" destId="{72C1D48A-6143-8E46-BFA7-89300C47721F}" srcOrd="0" destOrd="0" presId="urn:microsoft.com/office/officeart/2008/layout/LinedList"/>
    <dgm:cxn modelId="{27929C7A-EDBD-4C5F-850E-A42D2CA75598}" srcId="{09EE1BF6-8028-474A-B7B8-AFE8094AA526}" destId="{9A03465E-3F7D-4A1C-9412-F34E48AC2342}" srcOrd="0" destOrd="0" parTransId="{7C840C1F-D2D2-4827-B044-28CDEE0D6CB5}" sibTransId="{4EC76411-D00D-4BCC-891D-9F58208063ED}"/>
    <dgm:cxn modelId="{8307257C-638E-4652-8CFA-F411CBFEA7B8}" srcId="{09EE1BF6-8028-474A-B7B8-AFE8094AA526}" destId="{6960F0E1-B73A-49AB-8E0D-DD56E6E59B01}" srcOrd="3" destOrd="0" parTransId="{44009F1D-E24B-41E0-85C8-D8EAFEAEA3A9}" sibTransId="{4A350386-416A-48C5-A07A-B62F1CA43B96}"/>
    <dgm:cxn modelId="{9D81BB7E-EC24-427D-A5B5-CD83F5DF153B}" srcId="{09EE1BF6-8028-474A-B7B8-AFE8094AA526}" destId="{51F6C0E3-15C7-4EF0-B457-03E509828638}" srcOrd="4" destOrd="0" parTransId="{4E3E52A8-5BB6-48FD-BBA6-6C08A515B044}" sibTransId="{67492254-B12E-451E-A7CD-3B139536BB36}"/>
    <dgm:cxn modelId="{7F3C2AA2-CA09-694A-B029-21165C783C7A}" type="presOf" srcId="{B94B949F-17B8-4DA9-AB32-A3A0FEB30342}" destId="{ADD95A0C-590C-F944-A395-D9C13371FF41}" srcOrd="0" destOrd="0" presId="urn:microsoft.com/office/officeart/2008/layout/LinedList"/>
    <dgm:cxn modelId="{37D9F5A2-7CB3-B648-ACD1-BDBF334ABA3B}" type="presOf" srcId="{60CD0C5C-9357-4159-B078-06BD27150661}" destId="{780DE1B4-2542-C343-B9C2-C9A3181E4F77}" srcOrd="0" destOrd="0" presId="urn:microsoft.com/office/officeart/2008/layout/LinedList"/>
    <dgm:cxn modelId="{59B404BF-9408-4129-A38E-35A57DC38CAE}" srcId="{09EE1BF6-8028-474A-B7B8-AFE8094AA526}" destId="{1661658D-A34E-4FB0-92E5-1FDD0048AED3}" srcOrd="1" destOrd="0" parTransId="{B659968B-519B-46C5-A34E-653968B42F07}" sibTransId="{ECE5EE97-0226-42E6-919F-57F6AD9A81EF}"/>
    <dgm:cxn modelId="{8CF456C0-50D4-184B-8BCF-B6F9050CB13D}" type="presOf" srcId="{9A03465E-3F7D-4A1C-9412-F34E48AC2342}" destId="{9BCD9DFA-8988-5F48-AC80-E5EA1FD34C02}" srcOrd="0" destOrd="0" presId="urn:microsoft.com/office/officeart/2008/layout/LinedList"/>
    <dgm:cxn modelId="{45E716CC-14A9-45B3-816E-73F94389370A}" srcId="{09EE1BF6-8028-474A-B7B8-AFE8094AA526}" destId="{B94B949F-17B8-4DA9-AB32-A3A0FEB30342}" srcOrd="6" destOrd="0" parTransId="{FD689802-8B83-4053-89B9-15426EA936B3}" sibTransId="{7096332D-973F-4FF2-AEFF-B398327E6CBC}"/>
    <dgm:cxn modelId="{3C06AFCF-1581-42D3-87F8-05C1B56A013D}" srcId="{09EE1BF6-8028-474A-B7B8-AFE8094AA526}" destId="{60CD0C5C-9357-4159-B078-06BD27150661}" srcOrd="5" destOrd="0" parTransId="{1EB3E808-6168-458D-8C93-DCA3B5D3B4D8}" sibTransId="{EBD0DE19-7C55-4F84-BF07-0AE63245ECC8}"/>
    <dgm:cxn modelId="{4DC12117-73BD-9C4D-AC22-22A66631F277}" type="presParOf" srcId="{38A6EB76-5E1A-2B47-B3FA-6124D01EDBD6}" destId="{0F80F3D5-EAB6-AB47-9654-49F6BC81AB23}" srcOrd="0" destOrd="0" presId="urn:microsoft.com/office/officeart/2008/layout/LinedList"/>
    <dgm:cxn modelId="{46968FD6-3EE4-F74A-9C8C-BBE681DC3273}" type="presParOf" srcId="{38A6EB76-5E1A-2B47-B3FA-6124D01EDBD6}" destId="{7DCEB132-5AFD-5845-ADDC-E8C690B0CC75}" srcOrd="1" destOrd="0" presId="urn:microsoft.com/office/officeart/2008/layout/LinedList"/>
    <dgm:cxn modelId="{BF2A1C3A-0112-1F4C-A2C9-A8EA4A9EA049}" type="presParOf" srcId="{7DCEB132-5AFD-5845-ADDC-E8C690B0CC75}" destId="{9BCD9DFA-8988-5F48-AC80-E5EA1FD34C02}" srcOrd="0" destOrd="0" presId="urn:microsoft.com/office/officeart/2008/layout/LinedList"/>
    <dgm:cxn modelId="{5DC6E97A-F70A-2248-86B9-8CF8E7027D56}" type="presParOf" srcId="{7DCEB132-5AFD-5845-ADDC-E8C690B0CC75}" destId="{73868723-904F-DF4F-9D24-99AD0018E6D0}" srcOrd="1" destOrd="0" presId="urn:microsoft.com/office/officeart/2008/layout/LinedList"/>
    <dgm:cxn modelId="{CC57D7F0-DAD3-8C4E-B275-F6063A91A5AA}" type="presParOf" srcId="{38A6EB76-5E1A-2B47-B3FA-6124D01EDBD6}" destId="{61B1D608-B0ED-9D4E-A371-CB92FBCA8872}" srcOrd="2" destOrd="0" presId="urn:microsoft.com/office/officeart/2008/layout/LinedList"/>
    <dgm:cxn modelId="{3F384829-27F5-8C45-BCFE-AE34CBB529F1}" type="presParOf" srcId="{38A6EB76-5E1A-2B47-B3FA-6124D01EDBD6}" destId="{F3FCC87D-C6BE-8048-BD7C-9644D70D599F}" srcOrd="3" destOrd="0" presId="urn:microsoft.com/office/officeart/2008/layout/LinedList"/>
    <dgm:cxn modelId="{FB0FEF84-1C5F-1049-B5E1-74711192842D}" type="presParOf" srcId="{F3FCC87D-C6BE-8048-BD7C-9644D70D599F}" destId="{0B1698C2-4852-1146-9650-593E46DD8245}" srcOrd="0" destOrd="0" presId="urn:microsoft.com/office/officeart/2008/layout/LinedList"/>
    <dgm:cxn modelId="{34E2F660-C8D4-A94F-9108-0A20F5B6BEE3}" type="presParOf" srcId="{F3FCC87D-C6BE-8048-BD7C-9644D70D599F}" destId="{2AD94602-8DD7-904B-8DF8-1C3692CBBBB9}" srcOrd="1" destOrd="0" presId="urn:microsoft.com/office/officeart/2008/layout/LinedList"/>
    <dgm:cxn modelId="{E727AA72-79CE-104F-A5D1-FFF38BA7B9AC}" type="presParOf" srcId="{38A6EB76-5E1A-2B47-B3FA-6124D01EDBD6}" destId="{CDF6A3D7-160D-3541-B6F7-9AF7CC909AF4}" srcOrd="4" destOrd="0" presId="urn:microsoft.com/office/officeart/2008/layout/LinedList"/>
    <dgm:cxn modelId="{49F065C8-7AA8-0641-AA4F-5A357DBD3EFB}" type="presParOf" srcId="{38A6EB76-5E1A-2B47-B3FA-6124D01EDBD6}" destId="{8F2869DE-CAA0-B943-8FC8-20B514599862}" srcOrd="5" destOrd="0" presId="urn:microsoft.com/office/officeart/2008/layout/LinedList"/>
    <dgm:cxn modelId="{039B23B9-D320-A34A-BCB0-13AFA1A24F6B}" type="presParOf" srcId="{8F2869DE-CAA0-B943-8FC8-20B514599862}" destId="{F62A313A-C074-4D4D-9E3C-FDA232A47E1A}" srcOrd="0" destOrd="0" presId="urn:microsoft.com/office/officeart/2008/layout/LinedList"/>
    <dgm:cxn modelId="{66ADB584-D818-EE49-9E4C-4B7A52F946E2}" type="presParOf" srcId="{8F2869DE-CAA0-B943-8FC8-20B514599862}" destId="{978A5A84-FBE0-D043-B79C-44CAF7BFA199}" srcOrd="1" destOrd="0" presId="urn:microsoft.com/office/officeart/2008/layout/LinedList"/>
    <dgm:cxn modelId="{43D4BB5F-BE1A-2443-8078-CBE2B62A31A1}" type="presParOf" srcId="{38A6EB76-5E1A-2B47-B3FA-6124D01EDBD6}" destId="{76BE8738-3A2B-A046-A776-0221E4C5FD5E}" srcOrd="6" destOrd="0" presId="urn:microsoft.com/office/officeart/2008/layout/LinedList"/>
    <dgm:cxn modelId="{4D754904-08CF-DC49-9F98-C21589EEACEB}" type="presParOf" srcId="{38A6EB76-5E1A-2B47-B3FA-6124D01EDBD6}" destId="{871FA621-1E25-C540-AF93-C8CEA68ACFE2}" srcOrd="7" destOrd="0" presId="urn:microsoft.com/office/officeart/2008/layout/LinedList"/>
    <dgm:cxn modelId="{F8DB037D-712A-0D4C-AA2C-96683C7703E0}" type="presParOf" srcId="{871FA621-1E25-C540-AF93-C8CEA68ACFE2}" destId="{72C1D48A-6143-8E46-BFA7-89300C47721F}" srcOrd="0" destOrd="0" presId="urn:microsoft.com/office/officeart/2008/layout/LinedList"/>
    <dgm:cxn modelId="{8545A574-02AF-3249-8D0F-8FA37FF6BBF9}" type="presParOf" srcId="{871FA621-1E25-C540-AF93-C8CEA68ACFE2}" destId="{7DFCE09F-C446-6A4D-A289-A181907F0634}" srcOrd="1" destOrd="0" presId="urn:microsoft.com/office/officeart/2008/layout/LinedList"/>
    <dgm:cxn modelId="{4C76BBD3-12C8-664B-A2EC-B42991E30FB1}" type="presParOf" srcId="{38A6EB76-5E1A-2B47-B3FA-6124D01EDBD6}" destId="{727E4BFF-21BA-4944-8DC6-3906BF19E34D}" srcOrd="8" destOrd="0" presId="urn:microsoft.com/office/officeart/2008/layout/LinedList"/>
    <dgm:cxn modelId="{F0694770-EDAB-314D-A162-07BAA8A064EB}" type="presParOf" srcId="{38A6EB76-5E1A-2B47-B3FA-6124D01EDBD6}" destId="{E8FBD106-3ECA-D748-9663-9670E57AD0CB}" srcOrd="9" destOrd="0" presId="urn:microsoft.com/office/officeart/2008/layout/LinedList"/>
    <dgm:cxn modelId="{59E7585B-8A5F-9842-B942-113A72B25E06}" type="presParOf" srcId="{E8FBD106-3ECA-D748-9663-9670E57AD0CB}" destId="{6F8FFA52-5422-0941-AA34-E83D46CFA351}" srcOrd="0" destOrd="0" presId="urn:microsoft.com/office/officeart/2008/layout/LinedList"/>
    <dgm:cxn modelId="{DA3BFD10-FAE8-624F-8345-3FB474E1241C}" type="presParOf" srcId="{E8FBD106-3ECA-D748-9663-9670E57AD0CB}" destId="{7F2E0242-976C-D64C-89A3-D8839394FE3D}" srcOrd="1" destOrd="0" presId="urn:microsoft.com/office/officeart/2008/layout/LinedList"/>
    <dgm:cxn modelId="{B8D33B7B-D442-E148-904B-DDA1847DE510}" type="presParOf" srcId="{38A6EB76-5E1A-2B47-B3FA-6124D01EDBD6}" destId="{D976CBC8-7F8F-9B42-97CF-C95DD39F6344}" srcOrd="10" destOrd="0" presId="urn:microsoft.com/office/officeart/2008/layout/LinedList"/>
    <dgm:cxn modelId="{B7D42A1F-E062-B745-AB69-0384AC3CFA3D}" type="presParOf" srcId="{38A6EB76-5E1A-2B47-B3FA-6124D01EDBD6}" destId="{8E454197-E1DD-D444-B607-BEFB58D4CD7B}" srcOrd="11" destOrd="0" presId="urn:microsoft.com/office/officeart/2008/layout/LinedList"/>
    <dgm:cxn modelId="{D81A832F-FBE5-5F46-99A3-1D0BD4346718}" type="presParOf" srcId="{8E454197-E1DD-D444-B607-BEFB58D4CD7B}" destId="{780DE1B4-2542-C343-B9C2-C9A3181E4F77}" srcOrd="0" destOrd="0" presId="urn:microsoft.com/office/officeart/2008/layout/LinedList"/>
    <dgm:cxn modelId="{563F0D6F-9DB5-7B43-9BC2-312FB39D78F0}" type="presParOf" srcId="{8E454197-E1DD-D444-B607-BEFB58D4CD7B}" destId="{3977DFEE-0DFD-B64C-9DA5-5F4E75907581}" srcOrd="1" destOrd="0" presId="urn:microsoft.com/office/officeart/2008/layout/LinedList"/>
    <dgm:cxn modelId="{D5B0BB85-15B5-864A-8072-D85AA2F166F8}" type="presParOf" srcId="{38A6EB76-5E1A-2B47-B3FA-6124D01EDBD6}" destId="{3B16351B-8D67-4440-A70C-55CCDC2F2DF3}" srcOrd="12" destOrd="0" presId="urn:microsoft.com/office/officeart/2008/layout/LinedList"/>
    <dgm:cxn modelId="{7E9D1EF6-2A1A-1745-B6A9-05AD143E9C87}" type="presParOf" srcId="{38A6EB76-5E1A-2B47-B3FA-6124D01EDBD6}" destId="{E1310A32-836B-AE4F-A2BA-99E28F9CC982}" srcOrd="13" destOrd="0" presId="urn:microsoft.com/office/officeart/2008/layout/LinedList"/>
    <dgm:cxn modelId="{41B543F4-996E-4C41-A2C5-F488FAA35744}" type="presParOf" srcId="{E1310A32-836B-AE4F-A2BA-99E28F9CC982}" destId="{ADD95A0C-590C-F944-A395-D9C13371FF41}" srcOrd="0" destOrd="0" presId="urn:microsoft.com/office/officeart/2008/layout/LinedList"/>
    <dgm:cxn modelId="{18C7BE9C-CF20-084F-A30C-85328BE1B6C7}" type="presParOf" srcId="{E1310A32-836B-AE4F-A2BA-99E28F9CC982}" destId="{CAFED1A6-C9BD-E74C-8C3C-72A4A38C65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BF8DC-49A6-47D6-B06E-9AB89E135129}">
      <dsp:nvSpPr>
        <dsp:cNvPr id="0" name=""/>
        <dsp:cNvSpPr/>
      </dsp:nvSpPr>
      <dsp:spPr>
        <a:xfrm>
          <a:off x="0" y="269581"/>
          <a:ext cx="6126660" cy="1216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Offering Mentors a Mentor Training program &amp; 1x1 coaching with a Mentor Liaison to develop / enhance mentoring skills.  </a:t>
          </a:r>
          <a:endParaRPr lang="en-US" sz="2300" kern="1200" dirty="0"/>
        </a:p>
      </dsp:txBody>
      <dsp:txXfrm>
        <a:off x="59399" y="328980"/>
        <a:ext cx="6007862" cy="1098002"/>
      </dsp:txXfrm>
    </dsp:sp>
    <dsp:sp modelId="{0CB8C8D7-2D78-4F53-84A2-C39215932A34}">
      <dsp:nvSpPr>
        <dsp:cNvPr id="0" name=""/>
        <dsp:cNvSpPr/>
      </dsp:nvSpPr>
      <dsp:spPr>
        <a:xfrm>
          <a:off x="0" y="1816334"/>
          <a:ext cx="6126660" cy="121680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Delivering individual and small group sessions where Mentees can ask questions, share ideas and experiences, enhance relationships and explore new connections.</a:t>
          </a:r>
        </a:p>
      </dsp:txBody>
      <dsp:txXfrm>
        <a:off x="59399" y="1875733"/>
        <a:ext cx="600786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0F3D5-EAB6-AB47-9654-49F6BC81AB23}">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D9DFA-8988-5F48-AC80-E5EA1FD34C02}">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How do you feel about that?</a:t>
          </a:r>
          <a:endParaRPr lang="en-US" sz="2000" kern="1200" dirty="0"/>
        </a:p>
      </dsp:txBody>
      <dsp:txXfrm>
        <a:off x="0" y="623"/>
        <a:ext cx="6492875" cy="729164"/>
      </dsp:txXfrm>
    </dsp:sp>
    <dsp:sp modelId="{61B1D608-B0ED-9D4E-A371-CB92FBCA8872}">
      <dsp:nvSpPr>
        <dsp:cNvPr id="0" name=""/>
        <dsp:cNvSpPr/>
      </dsp:nvSpPr>
      <dsp:spPr>
        <a:xfrm>
          <a:off x="0" y="729788"/>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698C2-4852-1146-9650-593E46DD8245}">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a:t>Would you like to talk about…?</a:t>
          </a:r>
          <a:endParaRPr lang="en-US" sz="2000" kern="1200"/>
        </a:p>
      </dsp:txBody>
      <dsp:txXfrm>
        <a:off x="0" y="729788"/>
        <a:ext cx="6492875" cy="729164"/>
      </dsp:txXfrm>
    </dsp:sp>
    <dsp:sp modelId="{CDF6A3D7-160D-3541-B6F7-9AF7CC909AF4}">
      <dsp:nvSpPr>
        <dsp:cNvPr id="0" name=""/>
        <dsp:cNvSpPr/>
      </dsp:nvSpPr>
      <dsp:spPr>
        <a:xfrm>
          <a:off x="0" y="1458952"/>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A313A-C074-4D4D-9E3C-FDA232A47E1A}">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a:t>Can you tell me more about…?</a:t>
          </a:r>
          <a:endParaRPr lang="en-US" sz="2000" kern="1200"/>
        </a:p>
      </dsp:txBody>
      <dsp:txXfrm>
        <a:off x="0" y="1458952"/>
        <a:ext cx="6492875" cy="729164"/>
      </dsp:txXfrm>
    </dsp:sp>
    <dsp:sp modelId="{76BE8738-3A2B-A046-A776-0221E4C5FD5E}">
      <dsp:nvSpPr>
        <dsp:cNvPr id="0" name=""/>
        <dsp:cNvSpPr/>
      </dsp:nvSpPr>
      <dsp:spPr>
        <a:xfrm>
          <a:off x="0" y="2188117"/>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1D48A-6143-8E46-BFA7-89300C47721F}">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What have you tried in the past?</a:t>
          </a:r>
          <a:endParaRPr lang="en-US" sz="2000" kern="1200" dirty="0"/>
        </a:p>
      </dsp:txBody>
      <dsp:txXfrm>
        <a:off x="0" y="2188117"/>
        <a:ext cx="6492875" cy="729164"/>
      </dsp:txXfrm>
    </dsp:sp>
    <dsp:sp modelId="{727E4BFF-21BA-4944-8DC6-3906BF19E34D}">
      <dsp:nvSpPr>
        <dsp:cNvPr id="0" name=""/>
        <dsp:cNvSpPr/>
      </dsp:nvSpPr>
      <dsp:spPr>
        <a:xfrm>
          <a:off x="0" y="2917282"/>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FFA52-5422-0941-AA34-E83D46CFA351}">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a:t>What have you thought of doing?</a:t>
          </a:r>
          <a:endParaRPr lang="en-US" sz="2000" kern="1200"/>
        </a:p>
      </dsp:txBody>
      <dsp:txXfrm>
        <a:off x="0" y="2917282"/>
        <a:ext cx="6492875" cy="729164"/>
      </dsp:txXfrm>
    </dsp:sp>
    <dsp:sp modelId="{D976CBC8-7F8F-9B42-97CF-C95DD39F6344}">
      <dsp:nvSpPr>
        <dsp:cNvPr id="0" name=""/>
        <dsp:cNvSpPr/>
      </dsp:nvSpPr>
      <dsp:spPr>
        <a:xfrm>
          <a:off x="0" y="3646447"/>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DE1B4-2542-C343-B9C2-C9A3181E4F77}">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a:t>How do you see things changing?</a:t>
          </a:r>
          <a:endParaRPr lang="en-US" sz="2000" kern="1200"/>
        </a:p>
      </dsp:txBody>
      <dsp:txXfrm>
        <a:off x="0" y="3646447"/>
        <a:ext cx="6492875" cy="729164"/>
      </dsp:txXfrm>
    </dsp:sp>
    <dsp:sp modelId="{3B16351B-8D67-4440-A70C-55CCDC2F2DF3}">
      <dsp:nvSpPr>
        <dsp:cNvPr id="0" name=""/>
        <dsp:cNvSpPr/>
      </dsp:nvSpPr>
      <dsp:spPr>
        <a:xfrm>
          <a:off x="0" y="437561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D95A0C-590C-F944-A395-D9C13371FF41}">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a:t>What is one thing you think would be helpful to start with?</a:t>
          </a:r>
          <a:endParaRPr lang="en-US" sz="2000" kern="1200"/>
        </a:p>
      </dsp:txBody>
      <dsp:txXfrm>
        <a:off x="0" y="4375611"/>
        <a:ext cx="6492875" cy="7291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AD7B0D-2DA5-4232-838D-6C326206DFA9}"/>
              </a:ext>
            </a:extLst>
          </p:cNvPr>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4" name="Footer Placeholder 3">
            <a:extLst>
              <a:ext uri="{FF2B5EF4-FFF2-40B4-BE49-F238E27FC236}">
                <a16:creationId xmlns:a16="http://schemas.microsoft.com/office/drawing/2014/main" id="{1BBF0BE3-37AD-4CA9-AF40-8C3DDA673BCB}"/>
              </a:ext>
            </a:extLst>
          </p:cNvPr>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765949-3A77-4F3E-86AB-DC3531342108}"/>
              </a:ext>
            </a:extLst>
          </p:cNvPr>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A9132481-8716-4276-BE01-37A4174AFA47}" type="slidenum">
              <a:rPr lang="en-US" smtClean="0"/>
              <a:t>‹#›</a:t>
            </a:fld>
            <a:endParaRPr lang="en-US"/>
          </a:p>
        </p:txBody>
      </p:sp>
      <p:sp>
        <p:nvSpPr>
          <p:cNvPr id="6" name="Date Placeholder 5">
            <a:extLst>
              <a:ext uri="{FF2B5EF4-FFF2-40B4-BE49-F238E27FC236}">
                <a16:creationId xmlns:a16="http://schemas.microsoft.com/office/drawing/2014/main" id="{93B15E10-7550-4600-B217-C6B07FEF31E2}"/>
              </a:ext>
            </a:extLst>
          </p:cNvPr>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6BDB2D50-BB29-40F3-9280-2240EF3194A6}" type="datetimeFigureOut">
              <a:rPr lang="en-US" smtClean="0"/>
              <a:t>8/28/20</a:t>
            </a:fld>
            <a:endParaRPr lang="en-US"/>
          </a:p>
        </p:txBody>
      </p:sp>
    </p:spTree>
    <p:extLst>
      <p:ext uri="{BB962C8B-B14F-4D97-AF65-F5344CB8AC3E}">
        <p14:creationId xmlns:p14="http://schemas.microsoft.com/office/powerpoint/2010/main" val="187365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1" tIns="46586" rIns="93171" bIns="46586" rtlCol="0"/>
          <a:lstStyle>
            <a:lvl1pPr algn="r">
              <a:defRPr sz="1200"/>
            </a:lvl1pPr>
          </a:lstStyle>
          <a:p>
            <a:fld id="{2F1C5E9A-0B22-47CD-AAFE-32669055E38B}" type="datetimeFigureOut">
              <a:rPr lang="en-US" smtClean="0"/>
              <a:t>8/28/20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03C858E5-36CE-4E1C-8D9C-588694C71892}" type="slidenum">
              <a:rPr lang="en-US" smtClean="0"/>
              <a:t>‹#›</a:t>
            </a:fld>
            <a:endParaRPr lang="en-US"/>
          </a:p>
        </p:txBody>
      </p:sp>
    </p:spTree>
    <p:extLst>
      <p:ext uri="{BB962C8B-B14F-4D97-AF65-F5344CB8AC3E}">
        <p14:creationId xmlns:p14="http://schemas.microsoft.com/office/powerpoint/2010/main" val="399739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a:t>
            </a:fld>
            <a:endParaRPr lang="en-CA" dirty="0"/>
          </a:p>
        </p:txBody>
      </p:sp>
    </p:spTree>
    <p:extLst>
      <p:ext uri="{BB962C8B-B14F-4D97-AF65-F5344CB8AC3E}">
        <p14:creationId xmlns:p14="http://schemas.microsoft.com/office/powerpoint/2010/main" val="182612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13</a:t>
            </a:fld>
            <a:endParaRPr lang="en-CA" dirty="0"/>
          </a:p>
        </p:txBody>
      </p:sp>
    </p:spTree>
    <p:extLst>
      <p:ext uri="{BB962C8B-B14F-4D97-AF65-F5344CB8AC3E}">
        <p14:creationId xmlns:p14="http://schemas.microsoft.com/office/powerpoint/2010/main" val="195426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14</a:t>
            </a:fld>
            <a:endParaRPr lang="en-CA" dirty="0"/>
          </a:p>
        </p:txBody>
      </p:sp>
    </p:spTree>
    <p:extLst>
      <p:ext uri="{BB962C8B-B14F-4D97-AF65-F5344CB8AC3E}">
        <p14:creationId xmlns:p14="http://schemas.microsoft.com/office/powerpoint/2010/main" val="36235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15</a:t>
            </a:fld>
            <a:endParaRPr lang="en-CA" dirty="0"/>
          </a:p>
        </p:txBody>
      </p:sp>
    </p:spTree>
    <p:extLst>
      <p:ext uri="{BB962C8B-B14F-4D97-AF65-F5344CB8AC3E}">
        <p14:creationId xmlns:p14="http://schemas.microsoft.com/office/powerpoint/2010/main" val="213872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16</a:t>
            </a:fld>
            <a:endParaRPr lang="en-CA" dirty="0"/>
          </a:p>
        </p:txBody>
      </p:sp>
    </p:spTree>
    <p:extLst>
      <p:ext uri="{BB962C8B-B14F-4D97-AF65-F5344CB8AC3E}">
        <p14:creationId xmlns:p14="http://schemas.microsoft.com/office/powerpoint/2010/main" val="194483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br>
              <a:rPr lang="en-CA" baseline="0" dirty="0"/>
            </a:br>
            <a:endParaRPr lang="en-CA" i="1" baseline="0" dirty="0"/>
          </a:p>
          <a:p>
            <a:endParaRPr lang="en-CA"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17</a:t>
            </a:fld>
            <a:endParaRPr lang="en-CA" dirty="0"/>
          </a:p>
        </p:txBody>
      </p:sp>
    </p:spTree>
    <p:extLst>
      <p:ext uri="{BB962C8B-B14F-4D97-AF65-F5344CB8AC3E}">
        <p14:creationId xmlns:p14="http://schemas.microsoft.com/office/powerpoint/2010/main" val="1745303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Ask the volunteers: </a:t>
            </a:r>
            <a:r>
              <a:rPr lang="en-CA" i="1" dirty="0"/>
              <a:t>What are some other open ended</a:t>
            </a:r>
            <a:r>
              <a:rPr lang="en-CA" i="1" baseline="0" dirty="0"/>
              <a:t> questions?</a:t>
            </a: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18</a:t>
            </a:fld>
            <a:endParaRPr lang="en-CA" dirty="0"/>
          </a:p>
        </p:txBody>
      </p:sp>
    </p:spTree>
    <p:extLst>
      <p:ext uri="{BB962C8B-B14F-4D97-AF65-F5344CB8AC3E}">
        <p14:creationId xmlns:p14="http://schemas.microsoft.com/office/powerpoint/2010/main" val="2308522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 your</a:t>
            </a:r>
            <a:r>
              <a:rPr lang="en-US" baseline="0" dirty="0"/>
              <a:t> active listening skills to show that you are listening. </a:t>
            </a: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19</a:t>
            </a:fld>
            <a:endParaRPr lang="en-CA" dirty="0"/>
          </a:p>
        </p:txBody>
      </p:sp>
    </p:spTree>
    <p:extLst>
      <p:ext uri="{BB962C8B-B14F-4D97-AF65-F5344CB8AC3E}">
        <p14:creationId xmlns:p14="http://schemas.microsoft.com/office/powerpoint/2010/main" val="2780186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20</a:t>
            </a:fld>
            <a:endParaRPr lang="en-CA" dirty="0"/>
          </a:p>
        </p:txBody>
      </p:sp>
    </p:spTree>
    <p:extLst>
      <p:ext uri="{BB962C8B-B14F-4D97-AF65-F5344CB8AC3E}">
        <p14:creationId xmlns:p14="http://schemas.microsoft.com/office/powerpoint/2010/main" val="362742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21</a:t>
            </a:fld>
            <a:endParaRPr lang="en-CA" dirty="0"/>
          </a:p>
        </p:txBody>
      </p:sp>
    </p:spTree>
    <p:extLst>
      <p:ext uri="{BB962C8B-B14F-4D97-AF65-F5344CB8AC3E}">
        <p14:creationId xmlns:p14="http://schemas.microsoft.com/office/powerpoint/2010/main" val="1179628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22</a:t>
            </a:fld>
            <a:endParaRPr lang="en-CA" dirty="0"/>
          </a:p>
        </p:txBody>
      </p:sp>
    </p:spTree>
    <p:extLst>
      <p:ext uri="{BB962C8B-B14F-4D97-AF65-F5344CB8AC3E}">
        <p14:creationId xmlns:p14="http://schemas.microsoft.com/office/powerpoint/2010/main" val="2517000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5</a:t>
            </a:fld>
            <a:endParaRPr lang="en-CA" dirty="0"/>
          </a:p>
        </p:txBody>
      </p:sp>
    </p:spTree>
    <p:extLst>
      <p:ext uri="{BB962C8B-B14F-4D97-AF65-F5344CB8AC3E}">
        <p14:creationId xmlns:p14="http://schemas.microsoft.com/office/powerpoint/2010/main" val="1273437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23</a:t>
            </a:fld>
            <a:endParaRPr lang="en-CA" dirty="0"/>
          </a:p>
        </p:txBody>
      </p:sp>
    </p:spTree>
    <p:extLst>
      <p:ext uri="{BB962C8B-B14F-4D97-AF65-F5344CB8AC3E}">
        <p14:creationId xmlns:p14="http://schemas.microsoft.com/office/powerpoint/2010/main" val="3698972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object of this</a:t>
            </a:r>
            <a:r>
              <a:rPr lang="en-US" baseline="0" dirty="0"/>
              <a:t> activity is to increase your awareness of your communication skills. </a:t>
            </a: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24</a:t>
            </a:fld>
            <a:endParaRPr lang="en-CA" dirty="0"/>
          </a:p>
        </p:txBody>
      </p:sp>
    </p:spTree>
    <p:extLst>
      <p:ext uri="{BB962C8B-B14F-4D97-AF65-F5344CB8AC3E}">
        <p14:creationId xmlns:p14="http://schemas.microsoft.com/office/powerpoint/2010/main" val="2291157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10"/>
          </p:nvPr>
        </p:nvSpPr>
        <p:spPr/>
        <p:txBody>
          <a:bodyPr/>
          <a:lstStyle/>
          <a:p>
            <a:fld id="{48534198-6479-454D-8818-4AD61D0A4700}" type="slidenum">
              <a:rPr lang="en-CA" smtClean="0"/>
              <a:pPr/>
              <a:t>25</a:t>
            </a:fld>
            <a:endParaRPr lang="en-CA"/>
          </a:p>
        </p:txBody>
      </p:sp>
    </p:spTree>
    <p:extLst>
      <p:ext uri="{BB962C8B-B14F-4D97-AF65-F5344CB8AC3E}">
        <p14:creationId xmlns:p14="http://schemas.microsoft.com/office/powerpoint/2010/main" val="1786718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a:t>Mentee is in a more vulnerable position in the mentoring relationship – when sharing and expressing feelings, when trying new strategies, when setting goals and failing.</a:t>
            </a:r>
          </a:p>
          <a:p>
            <a:endParaRPr lang="en-CA" b="1" baseline="0"/>
          </a:p>
        </p:txBody>
      </p:sp>
      <p:sp>
        <p:nvSpPr>
          <p:cNvPr id="4" name="Slide Number Placeholder 3"/>
          <p:cNvSpPr>
            <a:spLocks noGrp="1"/>
          </p:cNvSpPr>
          <p:nvPr>
            <p:ph type="sldNum" sz="quarter" idx="10"/>
          </p:nvPr>
        </p:nvSpPr>
        <p:spPr/>
        <p:txBody>
          <a:bodyPr/>
          <a:lstStyle/>
          <a:p>
            <a:fld id="{48534198-6479-454D-8818-4AD61D0A4700}" type="slidenum">
              <a:rPr lang="en-CA" smtClean="0"/>
              <a:pPr/>
              <a:t>26</a:t>
            </a:fld>
            <a:endParaRPr lang="en-CA"/>
          </a:p>
        </p:txBody>
      </p:sp>
    </p:spTree>
    <p:extLst>
      <p:ext uri="{BB962C8B-B14F-4D97-AF65-F5344CB8AC3E}">
        <p14:creationId xmlns:p14="http://schemas.microsoft.com/office/powerpoint/2010/main" val="1489918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Everyone</a:t>
            </a:r>
            <a:r>
              <a:rPr lang="en-CA" baseline="0"/>
              <a:t> at some point has engaged in “Communication Blocks”. These are typical things that people sometime do that they don’t realize hinder the conversation. </a:t>
            </a:r>
            <a:endParaRPr lang="en-CA"/>
          </a:p>
        </p:txBody>
      </p:sp>
      <p:sp>
        <p:nvSpPr>
          <p:cNvPr id="4" name="Slide Number Placeholder 3"/>
          <p:cNvSpPr>
            <a:spLocks noGrp="1"/>
          </p:cNvSpPr>
          <p:nvPr>
            <p:ph type="sldNum" sz="quarter" idx="10"/>
          </p:nvPr>
        </p:nvSpPr>
        <p:spPr/>
        <p:txBody>
          <a:bodyPr/>
          <a:lstStyle/>
          <a:p>
            <a:fld id="{48534198-6479-454D-8818-4AD61D0A4700}" type="slidenum">
              <a:rPr lang="en-CA" smtClean="0"/>
              <a:pPr/>
              <a:t>27</a:t>
            </a:fld>
            <a:endParaRPr lang="en-CA"/>
          </a:p>
        </p:txBody>
      </p:sp>
    </p:spTree>
    <p:extLst>
      <p:ext uri="{BB962C8B-B14F-4D97-AF65-F5344CB8AC3E}">
        <p14:creationId xmlns:p14="http://schemas.microsoft.com/office/powerpoint/2010/main" val="1975385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Everyone</a:t>
            </a:r>
            <a:r>
              <a:rPr lang="en-CA" baseline="0"/>
              <a:t> at some point has engaged in “Communication Blocks”. These are typical things that people sometime do that they don’t realize hinder the conversation. </a:t>
            </a:r>
            <a:endParaRPr lang="en-CA"/>
          </a:p>
        </p:txBody>
      </p:sp>
      <p:sp>
        <p:nvSpPr>
          <p:cNvPr id="4" name="Slide Number Placeholder 3"/>
          <p:cNvSpPr>
            <a:spLocks noGrp="1"/>
          </p:cNvSpPr>
          <p:nvPr>
            <p:ph type="sldNum" sz="quarter" idx="10"/>
          </p:nvPr>
        </p:nvSpPr>
        <p:spPr/>
        <p:txBody>
          <a:bodyPr/>
          <a:lstStyle/>
          <a:p>
            <a:fld id="{48534198-6479-454D-8818-4AD61D0A4700}" type="slidenum">
              <a:rPr lang="en-CA" smtClean="0"/>
              <a:pPr/>
              <a:t>28</a:t>
            </a:fld>
            <a:endParaRPr lang="en-CA"/>
          </a:p>
        </p:txBody>
      </p:sp>
    </p:spTree>
    <p:extLst>
      <p:ext uri="{BB962C8B-B14F-4D97-AF65-F5344CB8AC3E}">
        <p14:creationId xmlns:p14="http://schemas.microsoft.com/office/powerpoint/2010/main" val="172469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a:p>
        </p:txBody>
      </p:sp>
      <p:sp>
        <p:nvSpPr>
          <p:cNvPr id="4" name="Slide Number Placeholder 3"/>
          <p:cNvSpPr>
            <a:spLocks noGrp="1"/>
          </p:cNvSpPr>
          <p:nvPr>
            <p:ph type="sldNum" sz="quarter" idx="10"/>
          </p:nvPr>
        </p:nvSpPr>
        <p:spPr/>
        <p:txBody>
          <a:bodyPr/>
          <a:lstStyle/>
          <a:p>
            <a:fld id="{48534198-6479-454D-8818-4AD61D0A4700}" type="slidenum">
              <a:rPr lang="en-CA" smtClean="0"/>
              <a:pPr/>
              <a:t>29</a:t>
            </a:fld>
            <a:endParaRPr lang="en-CA"/>
          </a:p>
        </p:txBody>
      </p:sp>
    </p:spTree>
    <p:extLst>
      <p:ext uri="{BB962C8B-B14F-4D97-AF65-F5344CB8AC3E}">
        <p14:creationId xmlns:p14="http://schemas.microsoft.com/office/powerpoint/2010/main" val="24816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534198-6479-454D-8818-4AD61D0A4700}" type="slidenum">
              <a:rPr lang="en-CA" smtClean="0"/>
              <a:pPr/>
              <a:t>30</a:t>
            </a:fld>
            <a:endParaRPr lang="en-CA"/>
          </a:p>
        </p:txBody>
      </p:sp>
    </p:spTree>
    <p:extLst>
      <p:ext uri="{BB962C8B-B14F-4D97-AF65-F5344CB8AC3E}">
        <p14:creationId xmlns:p14="http://schemas.microsoft.com/office/powerpoint/2010/main" val="1995543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534198-6479-454D-8818-4AD61D0A4700}" type="slidenum">
              <a:rPr lang="en-CA" smtClean="0"/>
              <a:pPr/>
              <a:t>31</a:t>
            </a:fld>
            <a:endParaRPr lang="en-CA"/>
          </a:p>
        </p:txBody>
      </p:sp>
    </p:spTree>
    <p:extLst>
      <p:ext uri="{BB962C8B-B14F-4D97-AF65-F5344CB8AC3E}">
        <p14:creationId xmlns:p14="http://schemas.microsoft.com/office/powerpoint/2010/main" val="3152711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8534198-6479-454D-8818-4AD61D0A4700}" type="slidenum">
              <a:rPr lang="en-CA" smtClean="0"/>
              <a:pPr/>
              <a:t>32</a:t>
            </a:fld>
            <a:endParaRPr lang="en-CA"/>
          </a:p>
        </p:txBody>
      </p:sp>
    </p:spTree>
    <p:extLst>
      <p:ext uri="{BB962C8B-B14F-4D97-AF65-F5344CB8AC3E}">
        <p14:creationId xmlns:p14="http://schemas.microsoft.com/office/powerpoint/2010/main" val="34249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6</a:t>
            </a:fld>
            <a:endParaRPr lang="en-CA" dirty="0"/>
          </a:p>
        </p:txBody>
      </p:sp>
    </p:spTree>
    <p:extLst>
      <p:ext uri="{BB962C8B-B14F-4D97-AF65-F5344CB8AC3E}">
        <p14:creationId xmlns:p14="http://schemas.microsoft.com/office/powerpoint/2010/main" val="35249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534198-6479-454D-8818-4AD61D0A4700}" type="slidenum">
              <a:rPr lang="en-CA" smtClean="0"/>
              <a:pPr/>
              <a:t>39</a:t>
            </a:fld>
            <a:endParaRPr lang="en-CA"/>
          </a:p>
        </p:txBody>
      </p:sp>
    </p:spTree>
    <p:extLst>
      <p:ext uri="{BB962C8B-B14F-4D97-AF65-F5344CB8AC3E}">
        <p14:creationId xmlns:p14="http://schemas.microsoft.com/office/powerpoint/2010/main" val="347364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7</a:t>
            </a:fld>
            <a:endParaRPr lang="en-CA" dirty="0"/>
          </a:p>
        </p:txBody>
      </p:sp>
    </p:spTree>
    <p:extLst>
      <p:ext uri="{BB962C8B-B14F-4D97-AF65-F5344CB8AC3E}">
        <p14:creationId xmlns:p14="http://schemas.microsoft.com/office/powerpoint/2010/main" val="566333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8</a:t>
            </a:fld>
            <a:endParaRPr lang="en-CA" dirty="0"/>
          </a:p>
        </p:txBody>
      </p:sp>
    </p:spTree>
    <p:extLst>
      <p:ext uri="{BB962C8B-B14F-4D97-AF65-F5344CB8AC3E}">
        <p14:creationId xmlns:p14="http://schemas.microsoft.com/office/powerpoint/2010/main" val="41272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9</a:t>
            </a:fld>
            <a:endParaRPr lang="en-CA" dirty="0"/>
          </a:p>
        </p:txBody>
      </p:sp>
    </p:spTree>
    <p:extLst>
      <p:ext uri="{BB962C8B-B14F-4D97-AF65-F5344CB8AC3E}">
        <p14:creationId xmlns:p14="http://schemas.microsoft.com/office/powerpoint/2010/main" val="61598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10</a:t>
            </a:fld>
            <a:endParaRPr lang="en-CA" dirty="0"/>
          </a:p>
        </p:txBody>
      </p:sp>
    </p:spTree>
    <p:extLst>
      <p:ext uri="{BB962C8B-B14F-4D97-AF65-F5344CB8AC3E}">
        <p14:creationId xmlns:p14="http://schemas.microsoft.com/office/powerpoint/2010/main" val="315250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11</a:t>
            </a:fld>
            <a:endParaRPr lang="en-CA" dirty="0"/>
          </a:p>
        </p:txBody>
      </p:sp>
    </p:spTree>
    <p:extLst>
      <p:ext uri="{BB962C8B-B14F-4D97-AF65-F5344CB8AC3E}">
        <p14:creationId xmlns:p14="http://schemas.microsoft.com/office/powerpoint/2010/main" val="95094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534198-6479-454D-8818-4AD61D0A4700}" type="slidenum">
              <a:rPr lang="en-CA" smtClean="0"/>
              <a:pPr/>
              <a:t>12</a:t>
            </a:fld>
            <a:endParaRPr lang="en-CA" dirty="0"/>
          </a:p>
        </p:txBody>
      </p:sp>
    </p:spTree>
    <p:extLst>
      <p:ext uri="{BB962C8B-B14F-4D97-AF65-F5344CB8AC3E}">
        <p14:creationId xmlns:p14="http://schemas.microsoft.com/office/powerpoint/2010/main" val="205048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228713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357264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250773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636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731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7690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1870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19780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30364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6833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4836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3113429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2007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6216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9298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3576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132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6259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9552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79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259378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56584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422702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2469948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114824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325907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AE21076-EDF1-4F5A-B183-F980072C1D85}" type="datetimeFigureOut">
              <a:rPr lang="en-US" smtClean="0"/>
              <a:t>8/28/20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274CB23-2964-475B-8803-E215362099CC}" type="slidenum">
              <a:rPr lang="en-US" smtClean="0"/>
              <a:t>‹#›</a:t>
            </a:fld>
            <a:endParaRPr lang="en-US"/>
          </a:p>
        </p:txBody>
      </p:sp>
    </p:spTree>
    <p:extLst>
      <p:ext uri="{BB962C8B-B14F-4D97-AF65-F5344CB8AC3E}">
        <p14:creationId xmlns:p14="http://schemas.microsoft.com/office/powerpoint/2010/main" val="425828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AD8FA002-E7E0-4FF5-8706-4BD53F919BEE}"/>
              </a:ext>
            </a:extLst>
          </p:cNvPr>
          <p:cNvSpPr>
            <a:spLocks noGrp="1"/>
          </p:cNvSpPr>
          <p:nvPr>
            <p:ph type="title"/>
          </p:nvPr>
        </p:nvSpPr>
        <p:spPr>
          <a:xfrm>
            <a:off x="838200" y="1163069"/>
            <a:ext cx="10515600" cy="527619"/>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2">
            <a:extLst>
              <a:ext uri="{FF2B5EF4-FFF2-40B4-BE49-F238E27FC236}">
                <a16:creationId xmlns:a16="http://schemas.microsoft.com/office/drawing/2014/main" id="{159A324C-D55F-4862-B0D9-6F0FE0D739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7ADFF931-7A01-466A-849B-0B1714F65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21076-EDF1-4F5A-B183-F980072C1D85}" type="datetimeFigureOut">
              <a:rPr lang="en-US" smtClean="0"/>
              <a:t>8/28/20</a:t>
            </a:fld>
            <a:endParaRPr lang="en-US"/>
          </a:p>
        </p:txBody>
      </p:sp>
      <p:sp>
        <p:nvSpPr>
          <p:cNvPr id="15" name="Footer Placeholder 4">
            <a:extLst>
              <a:ext uri="{FF2B5EF4-FFF2-40B4-BE49-F238E27FC236}">
                <a16:creationId xmlns:a16="http://schemas.microsoft.com/office/drawing/2014/main" id="{14C8642C-A834-4988-8AC2-E7F1074D7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6" name="Slide Number Placeholder 5">
            <a:extLst>
              <a:ext uri="{FF2B5EF4-FFF2-40B4-BE49-F238E27FC236}">
                <a16:creationId xmlns:a16="http://schemas.microsoft.com/office/drawing/2014/main" id="{22E7FAD3-F980-4181-BF38-787E265DE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FEE6E-E3A4-417E-8226-F79B9097AAA8}" type="slidenum">
              <a:rPr lang="en-US" smtClean="0"/>
              <a:pPr/>
              <a:t>‹#›</a:t>
            </a:fld>
            <a:endParaRPr lang="en-US"/>
          </a:p>
        </p:txBody>
      </p:sp>
      <p:sp>
        <p:nvSpPr>
          <p:cNvPr id="17" name="TextBox 16">
            <a:extLst>
              <a:ext uri="{FF2B5EF4-FFF2-40B4-BE49-F238E27FC236}">
                <a16:creationId xmlns:a16="http://schemas.microsoft.com/office/drawing/2014/main" id="{86718223-1A84-4EC3-84FB-33C6716FA4F1}"/>
              </a:ext>
            </a:extLst>
          </p:cNvPr>
          <p:cNvSpPr txBox="1"/>
          <p:nvPr userDrawn="1"/>
        </p:nvSpPr>
        <p:spPr>
          <a:xfrm>
            <a:off x="372862" y="337351"/>
            <a:ext cx="11567604" cy="646331"/>
          </a:xfrm>
          <a:prstGeom prst="rect">
            <a:avLst/>
          </a:prstGeom>
          <a:solidFill>
            <a:schemeClr val="bg2"/>
          </a:solidFill>
          <a:ln>
            <a:solidFill>
              <a:schemeClr val="tx2"/>
            </a:solidFill>
          </a:ln>
        </p:spPr>
        <p:txBody>
          <a:bodyPr wrap="square" rtlCol="0">
            <a:spAutoFit/>
          </a:bodyPr>
          <a:lstStyle/>
          <a:p>
            <a:pPr algn="ctr"/>
            <a:r>
              <a:rPr lang="en-US" b="1">
                <a:latin typeface="Tahoma" panose="020B0604030504040204" pitchFamily="34" charset="0"/>
                <a:ea typeface="Tahoma" panose="020B0604030504040204" pitchFamily="34" charset="0"/>
                <a:cs typeface="Tahoma" panose="020B0604030504040204" pitchFamily="34" charset="0"/>
              </a:rPr>
              <a:t>Industrial Cybersecurity:  </a:t>
            </a:r>
          </a:p>
          <a:p>
            <a:pPr algn="ctr"/>
            <a:r>
              <a:rPr lang="en-US" b="1">
                <a:latin typeface="Tahoma" panose="020B0604030504040204" pitchFamily="34" charset="0"/>
                <a:ea typeface="Tahoma" panose="020B0604030504040204" pitchFamily="34" charset="0"/>
                <a:cs typeface="Tahoma" panose="020B0604030504040204" pitchFamily="34" charset="0"/>
              </a:rPr>
              <a:t>How to Get Started and Why it Matters to Food &amp; Beverage Producers</a:t>
            </a:r>
          </a:p>
        </p:txBody>
      </p:sp>
    </p:spTree>
    <p:extLst>
      <p:ext uri="{BB962C8B-B14F-4D97-AF65-F5344CB8AC3E}">
        <p14:creationId xmlns:p14="http://schemas.microsoft.com/office/powerpoint/2010/main" val="48954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8/28/20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3461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urmentoring.wordpress.com/page/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Tambar'_a_Faroese_rowing_boat,_20_ft.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pxhere.com/en/photo/155593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www.eoi.es/blogs/embasev/2015/05/24/2229/" TargetMode="Externa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2CB59D-B040-A14E-B654-B6AE20A756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102" b="8571"/>
          <a:stretch/>
        </p:blipFill>
        <p:spPr>
          <a:xfrm>
            <a:off x="2275447" y="1594719"/>
            <a:ext cx="7014799" cy="4280031"/>
          </a:xfrm>
          <a:prstGeom prst="rect">
            <a:avLst/>
          </a:prstGeom>
        </p:spPr>
      </p:pic>
      <p:sp>
        <p:nvSpPr>
          <p:cNvPr id="2" name="Title 1"/>
          <p:cNvSpPr>
            <a:spLocks noGrp="1"/>
          </p:cNvSpPr>
          <p:nvPr>
            <p:ph type="ctrTitle"/>
          </p:nvPr>
        </p:nvSpPr>
        <p:spPr>
          <a:xfrm>
            <a:off x="1471829" y="3623074"/>
            <a:ext cx="9144000" cy="2387600"/>
          </a:xfrm>
        </p:spPr>
        <p:txBody>
          <a:bodyPr>
            <a:normAutofit fontScale="90000"/>
          </a:bodyPr>
          <a:lstStyle/>
          <a:p>
            <a:br>
              <a:rPr lang="en-CA" b="1" dirty="0"/>
            </a:br>
            <a:br>
              <a:rPr lang="en-CA" b="1" dirty="0"/>
            </a:br>
            <a:br>
              <a:rPr lang="en-CA" b="1" dirty="0"/>
            </a:br>
            <a:endParaRPr lang="en-CA" b="1" dirty="0"/>
          </a:p>
        </p:txBody>
      </p:sp>
      <p:sp>
        <p:nvSpPr>
          <p:cNvPr id="3" name="Subtitle 2"/>
          <p:cNvSpPr>
            <a:spLocks noGrp="1"/>
          </p:cNvSpPr>
          <p:nvPr>
            <p:ph type="subTitle" idx="1"/>
          </p:nvPr>
        </p:nvSpPr>
        <p:spPr>
          <a:xfrm>
            <a:off x="1471829" y="380494"/>
            <a:ext cx="9144000" cy="1655762"/>
          </a:xfrm>
        </p:spPr>
        <p:txBody>
          <a:bodyPr vert="horz" lIns="91440" tIns="45720" rIns="91440" bIns="45720" rtlCol="0" anchor="t">
            <a:normAutofit/>
          </a:bodyPr>
          <a:lstStyle/>
          <a:p>
            <a:r>
              <a:rPr lang="en-CA" sz="5400" b="1" dirty="0"/>
              <a:t>FPSA Mentor Circle Training </a:t>
            </a:r>
          </a:p>
        </p:txBody>
      </p:sp>
    </p:spTree>
    <p:extLst>
      <p:ext uri="{BB962C8B-B14F-4D97-AF65-F5344CB8AC3E}">
        <p14:creationId xmlns:p14="http://schemas.microsoft.com/office/powerpoint/2010/main" val="997220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77204" y="4741685"/>
            <a:ext cx="5093596" cy="1777829"/>
          </a:xfrm>
        </p:spPr>
        <p:txBody>
          <a:bodyPr vert="horz" lIns="91440" tIns="45720" rIns="91440" bIns="45720" rtlCol="0" anchor="ctr">
            <a:normAutofit/>
          </a:bodyPr>
          <a:lstStyle/>
          <a:p>
            <a:pPr algn="r"/>
            <a:r>
              <a:rPr lang="en-US" sz="4000" b="1" dirty="0"/>
              <a:t>Mentors offer…</a:t>
            </a:r>
          </a:p>
        </p:txBody>
      </p:sp>
      <p:pic>
        <p:nvPicPr>
          <p:cNvPr id="3074" name="Picture 2" descr="Paper cut-outs of people holding hands.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357420" y="4741685"/>
            <a:ext cx="6788909" cy="2095134"/>
          </a:xfrm>
          <a:prstGeom prst="rect">
            <a:avLst/>
          </a:prstGeom>
        </p:spPr>
        <p:txBody>
          <a:bodyPr vert="horz" lIns="91440" tIns="45720" rIns="91440" bIns="45720" numCol="2" rtlCol="0" anchor="ctr">
            <a:normAutofit/>
          </a:bodyPr>
          <a:lstStyle/>
          <a:p>
            <a:pPr marL="914400" lvl="1" indent="-228600">
              <a:lnSpc>
                <a:spcPct val="90000"/>
              </a:lnSpc>
              <a:spcAft>
                <a:spcPts val="600"/>
              </a:spcAft>
              <a:buFont typeface="Arial" panose="020B0604020202020204" pitchFamily="34" charset="0"/>
              <a:buChar char="•"/>
            </a:pPr>
            <a:r>
              <a:rPr lang="en-US" dirty="0"/>
              <a:t>Personal Connection</a:t>
            </a:r>
          </a:p>
          <a:p>
            <a:pPr marL="914400" lvl="1" indent="-228600">
              <a:lnSpc>
                <a:spcPct val="90000"/>
              </a:lnSpc>
              <a:spcAft>
                <a:spcPts val="600"/>
              </a:spcAft>
              <a:buFont typeface="Arial" panose="020B0604020202020204" pitchFamily="34" charset="0"/>
              <a:buChar char="•"/>
            </a:pPr>
            <a:r>
              <a:rPr lang="en-US" dirty="0"/>
              <a:t>Empathy</a:t>
            </a:r>
          </a:p>
          <a:p>
            <a:pPr marL="914400" lvl="1" indent="-228600">
              <a:lnSpc>
                <a:spcPct val="90000"/>
              </a:lnSpc>
              <a:spcAft>
                <a:spcPts val="600"/>
              </a:spcAft>
              <a:buFont typeface="Arial" panose="020B0604020202020204" pitchFamily="34" charset="0"/>
              <a:buChar char="•"/>
            </a:pPr>
            <a:r>
              <a:rPr lang="en-US" dirty="0"/>
              <a:t>Active Listening</a:t>
            </a:r>
          </a:p>
          <a:p>
            <a:pPr marL="914400" lvl="1" indent="-228600">
              <a:lnSpc>
                <a:spcPct val="90000"/>
              </a:lnSpc>
              <a:spcAft>
                <a:spcPts val="600"/>
              </a:spcAft>
              <a:buFont typeface="Arial" panose="020B0604020202020204" pitchFamily="34" charset="0"/>
              <a:buChar char="•"/>
            </a:pPr>
            <a:r>
              <a:rPr lang="en-US" dirty="0"/>
              <a:t>Validation</a:t>
            </a:r>
          </a:p>
          <a:p>
            <a:pPr marL="914400" lvl="1" indent="-228600">
              <a:lnSpc>
                <a:spcPct val="90000"/>
              </a:lnSpc>
              <a:spcAft>
                <a:spcPts val="600"/>
              </a:spcAft>
              <a:buFont typeface="Arial" panose="020B0604020202020204" pitchFamily="34" charset="0"/>
              <a:buChar char="•"/>
            </a:pPr>
            <a:r>
              <a:rPr lang="en-US" dirty="0"/>
              <a:t>Acceptance without judgement</a:t>
            </a:r>
          </a:p>
          <a:p>
            <a:pPr marL="628650" lvl="1" indent="-228600">
              <a:lnSpc>
                <a:spcPct val="90000"/>
              </a:lnSpc>
              <a:spcAft>
                <a:spcPts val="600"/>
              </a:spcAft>
              <a:buFont typeface="Arial" panose="020B0604020202020204" pitchFamily="34" charset="0"/>
              <a:buChar char="•"/>
            </a:pPr>
            <a:r>
              <a:rPr lang="en-US" dirty="0"/>
              <a:t>Encouragement with healthy lifestyle choices (work/life balance)</a:t>
            </a:r>
          </a:p>
          <a:p>
            <a:pPr marL="628650" lvl="1" indent="-228600">
              <a:lnSpc>
                <a:spcPct val="90000"/>
              </a:lnSpc>
              <a:spcAft>
                <a:spcPts val="600"/>
              </a:spcAft>
              <a:buFont typeface="Arial" panose="020B0604020202020204" pitchFamily="34" charset="0"/>
              <a:buChar char="•"/>
            </a:pPr>
            <a:r>
              <a:rPr lang="en-US" dirty="0"/>
              <a:t>Modelling positive self-talk</a:t>
            </a:r>
          </a:p>
          <a:p>
            <a:pPr marL="628650" lvl="1" indent="-228600">
              <a:lnSpc>
                <a:spcPct val="90000"/>
              </a:lnSpc>
              <a:spcAft>
                <a:spcPts val="600"/>
              </a:spcAft>
              <a:buFont typeface="Arial" panose="020B0604020202020204" pitchFamily="34" charset="0"/>
              <a:buChar char="•"/>
            </a:pPr>
            <a:r>
              <a:rPr lang="en-US" dirty="0"/>
              <a:t>Foster motivation, hope</a:t>
            </a:r>
          </a:p>
          <a:p>
            <a:pPr indent="-2286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232450848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Pie 33" descr="Semi-circle">
            <a:extLst>
              <a:ext uri="{FF2B5EF4-FFF2-40B4-BE49-F238E27FC236}">
                <a16:creationId xmlns:a16="http://schemas.microsoft.com/office/drawing/2014/main" id="{D6C22882-83E6-464D-A7D3-92720E8C3F8C}"/>
              </a:ext>
            </a:extLst>
          </p:cNvPr>
          <p:cNvSpPr/>
          <p:nvPr/>
        </p:nvSpPr>
        <p:spPr>
          <a:xfrm>
            <a:off x="2277362" y="1878361"/>
            <a:ext cx="4063999" cy="4063999"/>
          </a:xfrm>
          <a:prstGeom prst="pie">
            <a:avLst>
              <a:gd name="adj1" fmla="val 5400000"/>
              <a:gd name="adj2" fmla="val 16200000"/>
            </a:avLst>
          </a:prstGeom>
          <a:solidFill>
            <a:schemeClr val="accent1">
              <a:lumMod val="75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CA" dirty="0">
              <a:solidFill>
                <a:schemeClr val="accent1"/>
              </a:solidFill>
            </a:endParaRPr>
          </a:p>
        </p:txBody>
      </p:sp>
      <p:sp>
        <p:nvSpPr>
          <p:cNvPr id="36" name="Freeform 35">
            <a:extLst>
              <a:ext uri="{FF2B5EF4-FFF2-40B4-BE49-F238E27FC236}">
                <a16:creationId xmlns:a16="http://schemas.microsoft.com/office/drawing/2014/main" id="{EA9A2B18-09B6-2E4D-BB90-B4DD7A425912}"/>
              </a:ext>
            </a:extLst>
          </p:cNvPr>
          <p:cNvSpPr/>
          <p:nvPr/>
        </p:nvSpPr>
        <p:spPr>
          <a:xfrm>
            <a:off x="4309360" y="1878361"/>
            <a:ext cx="5588000" cy="4063999"/>
          </a:xfrm>
          <a:custGeom>
            <a:avLst/>
            <a:gdLst>
              <a:gd name="connsiteX0" fmla="*/ 0 w 5588000"/>
              <a:gd name="connsiteY0" fmla="*/ 0 h 4063999"/>
              <a:gd name="connsiteX1" fmla="*/ 5588000 w 5588000"/>
              <a:gd name="connsiteY1" fmla="*/ 0 h 4063999"/>
              <a:gd name="connsiteX2" fmla="*/ 5588000 w 5588000"/>
              <a:gd name="connsiteY2" fmla="*/ 4063999 h 4063999"/>
              <a:gd name="connsiteX3" fmla="*/ 0 w 5588000"/>
              <a:gd name="connsiteY3" fmla="*/ 4063999 h 4063999"/>
              <a:gd name="connsiteX4" fmla="*/ 0 w 5588000"/>
              <a:gd name="connsiteY4" fmla="*/ 0 h 4063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00" h="4063999">
                <a:moveTo>
                  <a:pt x="0" y="0"/>
                </a:moveTo>
                <a:lnTo>
                  <a:pt x="5588000" y="0"/>
                </a:lnTo>
                <a:lnTo>
                  <a:pt x="5588000" y="4063999"/>
                </a:lnTo>
                <a:lnTo>
                  <a:pt x="0" y="4063999"/>
                </a:lnTo>
                <a:lnTo>
                  <a:pt x="0" y="0"/>
                </a:lnTo>
                <a:close/>
              </a:path>
            </a:pathLst>
          </a:cu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3291840" numCol="1" spcCol="1270" anchor="ctr" anchorCtr="0">
            <a:noAutofit/>
          </a:bodyPr>
          <a:lstStyle/>
          <a:p>
            <a:pPr algn="ctr" defTabSz="1066800">
              <a:lnSpc>
                <a:spcPct val="90000"/>
              </a:lnSpc>
              <a:spcBef>
                <a:spcPct val="0"/>
              </a:spcBef>
              <a:spcAft>
                <a:spcPct val="35000"/>
              </a:spcAft>
            </a:pPr>
            <a:r>
              <a:rPr lang="en-US" sz="2400" dirty="0">
                <a:latin typeface="Calibri" panose="020F0502020204030204" pitchFamily="34" charset="0"/>
              </a:rPr>
              <a:t>Experience a sense of </a:t>
            </a:r>
            <a:r>
              <a:rPr lang="en-US" sz="2400" b="1" dirty="0">
                <a:latin typeface="Calibri" panose="020F0502020204030204" pitchFamily="34" charset="0"/>
              </a:rPr>
              <a:t>connection, support, empathy</a:t>
            </a:r>
          </a:p>
        </p:txBody>
      </p:sp>
      <p:sp>
        <p:nvSpPr>
          <p:cNvPr id="37" name="Pie 36">
            <a:extLst>
              <a:ext uri="{FF2B5EF4-FFF2-40B4-BE49-F238E27FC236}">
                <a16:creationId xmlns:a16="http://schemas.microsoft.com/office/drawing/2014/main" id="{D2BC28E9-6902-0842-A278-66979FF18B79}"/>
              </a:ext>
            </a:extLst>
          </p:cNvPr>
          <p:cNvSpPr/>
          <p:nvPr/>
        </p:nvSpPr>
        <p:spPr>
          <a:xfrm>
            <a:off x="2810760" y="2741959"/>
            <a:ext cx="2997200" cy="2997200"/>
          </a:xfrm>
          <a:prstGeom prst="pie">
            <a:avLst>
              <a:gd name="adj1" fmla="val 5400000"/>
              <a:gd name="adj2" fmla="val 16200000"/>
            </a:avLst>
          </a:prstGeom>
          <a:solidFill>
            <a:schemeClr val="tx2">
              <a:lumMod val="60000"/>
              <a:lumOff val="40000"/>
            </a:schemeClr>
          </a:solidFill>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a:lstStyle/>
          <a:p>
            <a:endParaRPr lang="en-CA" dirty="0"/>
          </a:p>
        </p:txBody>
      </p:sp>
      <p:sp>
        <p:nvSpPr>
          <p:cNvPr id="38" name="Freeform 37">
            <a:extLst>
              <a:ext uri="{FF2B5EF4-FFF2-40B4-BE49-F238E27FC236}">
                <a16:creationId xmlns:a16="http://schemas.microsoft.com/office/drawing/2014/main" id="{6751E850-94C5-9B40-BCB9-AA9794A2ADD4}"/>
              </a:ext>
            </a:extLst>
          </p:cNvPr>
          <p:cNvSpPr/>
          <p:nvPr/>
        </p:nvSpPr>
        <p:spPr>
          <a:xfrm>
            <a:off x="4309360" y="2741959"/>
            <a:ext cx="5588000" cy="2997200"/>
          </a:xfrm>
          <a:custGeom>
            <a:avLst/>
            <a:gdLst>
              <a:gd name="connsiteX0" fmla="*/ 0 w 5588000"/>
              <a:gd name="connsiteY0" fmla="*/ 0 h 2997200"/>
              <a:gd name="connsiteX1" fmla="*/ 5588000 w 5588000"/>
              <a:gd name="connsiteY1" fmla="*/ 0 h 2997200"/>
              <a:gd name="connsiteX2" fmla="*/ 5588000 w 5588000"/>
              <a:gd name="connsiteY2" fmla="*/ 2997200 h 2997200"/>
              <a:gd name="connsiteX3" fmla="*/ 0 w 5588000"/>
              <a:gd name="connsiteY3" fmla="*/ 2997200 h 2997200"/>
              <a:gd name="connsiteX4" fmla="*/ 0 w 5588000"/>
              <a:gd name="connsiteY4" fmla="*/ 0 h 299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00" h="2997200">
                <a:moveTo>
                  <a:pt x="0" y="0"/>
                </a:moveTo>
                <a:lnTo>
                  <a:pt x="5588000" y="0"/>
                </a:lnTo>
                <a:lnTo>
                  <a:pt x="5588000" y="2997200"/>
                </a:lnTo>
                <a:lnTo>
                  <a:pt x="0" y="2997200"/>
                </a:lnTo>
                <a:lnTo>
                  <a:pt x="0" y="0"/>
                </a:lnTo>
                <a:close/>
              </a:path>
            </a:pathLst>
          </a:custGeom>
        </p:spPr>
        <p:style>
          <a:lnRef idx="1">
            <a:schemeClr val="accent4">
              <a:hueOff val="-1488257"/>
              <a:satOff val="8966"/>
              <a:lumOff val="7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2225040" numCol="1" spcCol="1270" anchor="ctr" anchorCtr="0">
            <a:noAutofit/>
          </a:bodyPr>
          <a:lstStyle/>
          <a:p>
            <a:pPr algn="ctr" defTabSz="1066800">
              <a:lnSpc>
                <a:spcPct val="90000"/>
              </a:lnSpc>
              <a:spcBef>
                <a:spcPct val="0"/>
              </a:spcBef>
              <a:spcAft>
                <a:spcPct val="35000"/>
              </a:spcAft>
            </a:pPr>
            <a:r>
              <a:rPr lang="en-US" sz="2400" dirty="0">
                <a:latin typeface="Calibri" panose="020F0502020204030204" pitchFamily="34" charset="0"/>
              </a:rPr>
              <a:t>Develop strategies to effectively manage their </a:t>
            </a:r>
            <a:r>
              <a:rPr lang="en-US" sz="2400" b="1" dirty="0">
                <a:latin typeface="Calibri" panose="020F0502020204030204" pitchFamily="34" charset="0"/>
              </a:rPr>
              <a:t>careers</a:t>
            </a:r>
          </a:p>
        </p:txBody>
      </p:sp>
      <p:sp>
        <p:nvSpPr>
          <p:cNvPr id="39" name="Pie 38">
            <a:extLst>
              <a:ext uri="{FF2B5EF4-FFF2-40B4-BE49-F238E27FC236}">
                <a16:creationId xmlns:a16="http://schemas.microsoft.com/office/drawing/2014/main" id="{032E2719-6627-C347-B139-894F134CE414}"/>
              </a:ext>
            </a:extLst>
          </p:cNvPr>
          <p:cNvSpPr/>
          <p:nvPr/>
        </p:nvSpPr>
        <p:spPr>
          <a:xfrm>
            <a:off x="3344161" y="3605561"/>
            <a:ext cx="1930399" cy="1930399"/>
          </a:xfrm>
          <a:prstGeom prst="pie">
            <a:avLst>
              <a:gd name="adj1" fmla="val 5400000"/>
              <a:gd name="adj2" fmla="val 16200000"/>
            </a:avLst>
          </a:prstGeom>
          <a:solidFill>
            <a:schemeClr val="accent1">
              <a:lumMod val="60000"/>
              <a:lumOff val="40000"/>
            </a:schemeClr>
          </a:solidFill>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sp>
      <p:sp>
        <p:nvSpPr>
          <p:cNvPr id="40" name="Freeform 39">
            <a:extLst>
              <a:ext uri="{FF2B5EF4-FFF2-40B4-BE49-F238E27FC236}">
                <a16:creationId xmlns:a16="http://schemas.microsoft.com/office/drawing/2014/main" id="{633DBF73-E367-B148-8A58-A269A9A1C9E9}"/>
              </a:ext>
            </a:extLst>
          </p:cNvPr>
          <p:cNvSpPr/>
          <p:nvPr/>
        </p:nvSpPr>
        <p:spPr>
          <a:xfrm>
            <a:off x="4309360" y="3605561"/>
            <a:ext cx="5588000" cy="1930399"/>
          </a:xfrm>
          <a:custGeom>
            <a:avLst/>
            <a:gdLst>
              <a:gd name="connsiteX0" fmla="*/ 0 w 5588000"/>
              <a:gd name="connsiteY0" fmla="*/ 0 h 1930399"/>
              <a:gd name="connsiteX1" fmla="*/ 5588000 w 5588000"/>
              <a:gd name="connsiteY1" fmla="*/ 0 h 1930399"/>
              <a:gd name="connsiteX2" fmla="*/ 5588000 w 5588000"/>
              <a:gd name="connsiteY2" fmla="*/ 1930399 h 1930399"/>
              <a:gd name="connsiteX3" fmla="*/ 0 w 5588000"/>
              <a:gd name="connsiteY3" fmla="*/ 1930399 h 1930399"/>
              <a:gd name="connsiteX4" fmla="*/ 0 w 5588000"/>
              <a:gd name="connsiteY4" fmla="*/ 0 h 1930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00" h="1930399">
                <a:moveTo>
                  <a:pt x="0" y="0"/>
                </a:moveTo>
                <a:lnTo>
                  <a:pt x="5588000" y="0"/>
                </a:lnTo>
                <a:lnTo>
                  <a:pt x="5588000" y="1930399"/>
                </a:lnTo>
                <a:lnTo>
                  <a:pt x="0" y="1930399"/>
                </a:lnTo>
                <a:lnTo>
                  <a:pt x="0" y="0"/>
                </a:lnTo>
                <a:close/>
              </a:path>
            </a:pathLst>
          </a:custGeom>
        </p:spPr>
        <p:style>
          <a:lnRef idx="1">
            <a:schemeClr val="accent4">
              <a:hueOff val="-2976513"/>
              <a:satOff val="17933"/>
              <a:lumOff val="14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1158239" numCol="1" spcCol="1270" anchor="ctr" anchorCtr="0">
            <a:noAutofit/>
          </a:bodyPr>
          <a:lstStyle/>
          <a:p>
            <a:pPr algn="ctr" defTabSz="1066800">
              <a:lnSpc>
                <a:spcPct val="90000"/>
              </a:lnSpc>
              <a:spcBef>
                <a:spcPct val="0"/>
              </a:spcBef>
              <a:spcAft>
                <a:spcPct val="35000"/>
              </a:spcAft>
            </a:pPr>
            <a:r>
              <a:rPr lang="en-US" sz="2400" dirty="0">
                <a:latin typeface="Calibri" panose="020F0502020204030204" pitchFamily="34" charset="0"/>
              </a:rPr>
              <a:t>Develop strategies to effectively manage their</a:t>
            </a:r>
            <a:r>
              <a:rPr lang="en-US" sz="2400" b="1" dirty="0">
                <a:latin typeface="Calibri" panose="020F0502020204030204" pitchFamily="34" charset="0"/>
              </a:rPr>
              <a:t> work/life balance</a:t>
            </a:r>
          </a:p>
        </p:txBody>
      </p:sp>
      <p:sp>
        <p:nvSpPr>
          <p:cNvPr id="41" name="Pie 40">
            <a:extLst>
              <a:ext uri="{FF2B5EF4-FFF2-40B4-BE49-F238E27FC236}">
                <a16:creationId xmlns:a16="http://schemas.microsoft.com/office/drawing/2014/main" id="{A12AA721-80E4-4B42-8CEF-955AB8F08788}"/>
              </a:ext>
            </a:extLst>
          </p:cNvPr>
          <p:cNvSpPr/>
          <p:nvPr/>
        </p:nvSpPr>
        <p:spPr>
          <a:xfrm>
            <a:off x="3877561" y="4469161"/>
            <a:ext cx="863599" cy="863599"/>
          </a:xfrm>
          <a:prstGeom prst="pie">
            <a:avLst>
              <a:gd name="adj1" fmla="val 5400000"/>
              <a:gd name="adj2" fmla="val 16200000"/>
            </a:avLst>
          </a:prstGeom>
          <a:solidFill>
            <a:schemeClr val="bg2"/>
          </a:solidFill>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42" name="Freeform 41">
            <a:extLst>
              <a:ext uri="{FF2B5EF4-FFF2-40B4-BE49-F238E27FC236}">
                <a16:creationId xmlns:a16="http://schemas.microsoft.com/office/drawing/2014/main" id="{1003E15B-D8AD-7746-A64D-60FF57EFA962}"/>
              </a:ext>
            </a:extLst>
          </p:cNvPr>
          <p:cNvSpPr/>
          <p:nvPr/>
        </p:nvSpPr>
        <p:spPr>
          <a:xfrm>
            <a:off x="4309360" y="4469161"/>
            <a:ext cx="5588000" cy="863599"/>
          </a:xfrm>
          <a:custGeom>
            <a:avLst/>
            <a:gdLst>
              <a:gd name="connsiteX0" fmla="*/ 0 w 5588000"/>
              <a:gd name="connsiteY0" fmla="*/ 0 h 863599"/>
              <a:gd name="connsiteX1" fmla="*/ 5588000 w 5588000"/>
              <a:gd name="connsiteY1" fmla="*/ 0 h 863599"/>
              <a:gd name="connsiteX2" fmla="*/ 5588000 w 5588000"/>
              <a:gd name="connsiteY2" fmla="*/ 863599 h 863599"/>
              <a:gd name="connsiteX3" fmla="*/ 0 w 5588000"/>
              <a:gd name="connsiteY3" fmla="*/ 863599 h 863599"/>
              <a:gd name="connsiteX4" fmla="*/ 0 w 5588000"/>
              <a:gd name="connsiteY4" fmla="*/ 0 h 863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00" h="863599">
                <a:moveTo>
                  <a:pt x="0" y="0"/>
                </a:moveTo>
                <a:lnTo>
                  <a:pt x="5588000" y="0"/>
                </a:lnTo>
                <a:lnTo>
                  <a:pt x="5588000" y="863599"/>
                </a:lnTo>
                <a:lnTo>
                  <a:pt x="0" y="863599"/>
                </a:lnTo>
                <a:lnTo>
                  <a:pt x="0" y="0"/>
                </a:lnTo>
                <a:close/>
              </a:path>
            </a:pathLst>
          </a:custGeom>
        </p:spPr>
        <p:style>
          <a:lnRef idx="1">
            <a:schemeClr val="accent4">
              <a:hueOff val="-4464770"/>
              <a:satOff val="26899"/>
              <a:lumOff val="21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en-US" sz="2400" dirty="0">
                <a:latin typeface="Calibri" panose="020F0502020204030204" pitchFamily="34" charset="0"/>
              </a:rPr>
              <a:t>Receive validation and unconditional acceptance from their</a:t>
            </a:r>
            <a:r>
              <a:rPr lang="en-US" sz="2400" b="1" dirty="0">
                <a:latin typeface="Calibri" panose="020F0502020204030204" pitchFamily="34" charset="0"/>
              </a:rPr>
              <a:t> peers</a:t>
            </a:r>
          </a:p>
        </p:txBody>
      </p:sp>
      <p:sp>
        <p:nvSpPr>
          <p:cNvPr id="43" name="Title 1">
            <a:extLst>
              <a:ext uri="{FF2B5EF4-FFF2-40B4-BE49-F238E27FC236}">
                <a16:creationId xmlns:a16="http://schemas.microsoft.com/office/drawing/2014/main" id="{A94DD98D-8E34-3C40-93B3-F4DC90904974}"/>
              </a:ext>
            </a:extLst>
          </p:cNvPr>
          <p:cNvSpPr txBox="1">
            <a:spLocks/>
          </p:cNvSpPr>
          <p:nvPr/>
        </p:nvSpPr>
        <p:spPr>
          <a:xfrm>
            <a:off x="662163" y="1686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t>Goals of Mentoring</a:t>
            </a:r>
          </a:p>
        </p:txBody>
      </p:sp>
      <p:sp>
        <p:nvSpPr>
          <p:cNvPr id="44" name="Content Placeholder 2">
            <a:extLst>
              <a:ext uri="{FF2B5EF4-FFF2-40B4-BE49-F238E27FC236}">
                <a16:creationId xmlns:a16="http://schemas.microsoft.com/office/drawing/2014/main" id="{3ED5109C-4BF0-D140-82EB-C395BDDB8220}"/>
              </a:ext>
            </a:extLst>
          </p:cNvPr>
          <p:cNvSpPr txBox="1">
            <a:spLocks/>
          </p:cNvSpPr>
          <p:nvPr/>
        </p:nvSpPr>
        <p:spPr>
          <a:xfrm>
            <a:off x="1134776" y="1083684"/>
            <a:ext cx="8915400" cy="620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3027" dirty="0"/>
              <a:t>We hope that Mentees…</a:t>
            </a:r>
            <a:endParaRPr lang="en-CA" sz="3027" i="1" dirty="0"/>
          </a:p>
          <a:p>
            <a:pPr lvl="1"/>
            <a:endParaRPr lang="en-CA" dirty="0"/>
          </a:p>
          <a:p>
            <a:pPr marL="274320" lvl="1" indent="0">
              <a:buFont typeface="Arial" panose="020B0604020202020204" pitchFamily="34" charset="0"/>
              <a:buNone/>
            </a:pPr>
            <a:endParaRPr lang="en-CA" dirty="0"/>
          </a:p>
          <a:p>
            <a:pPr lvl="1"/>
            <a:endParaRPr lang="en-CA" dirty="0"/>
          </a:p>
        </p:txBody>
      </p:sp>
    </p:spTree>
    <p:extLst>
      <p:ext uri="{BB962C8B-B14F-4D97-AF65-F5344CB8AC3E}">
        <p14:creationId xmlns:p14="http://schemas.microsoft.com/office/powerpoint/2010/main" val="376119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A path in a park seperating to lead in two different directions. ">
            <a:extLst>
              <a:ext uri="{FF2B5EF4-FFF2-40B4-BE49-F238E27FC236}">
                <a16:creationId xmlns:a16="http://schemas.microsoft.com/office/drawing/2014/main" id="{5CAEE727-A68E-CA4D-B43C-99CCF9D1977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Content Placeholder 2">
            <a:extLst>
              <a:ext uri="{FF2B5EF4-FFF2-40B4-BE49-F238E27FC236}">
                <a16:creationId xmlns:a16="http://schemas.microsoft.com/office/drawing/2014/main" id="{4C5D574C-ABD3-C449-BAC8-F4128C7868C9}"/>
              </a:ext>
            </a:extLst>
          </p:cNvPr>
          <p:cNvSpPr>
            <a:spLocks noGrp="1"/>
          </p:cNvSpPr>
          <p:nvPr>
            <p:ph idx="1"/>
          </p:nvPr>
        </p:nvSpPr>
        <p:spPr>
          <a:xfrm>
            <a:off x="3039762" y="3925843"/>
            <a:ext cx="9057502" cy="2647950"/>
          </a:xfrm>
        </p:spPr>
        <p:txBody>
          <a:bodyPr anchor="ctr">
            <a:noAutofit/>
          </a:bodyPr>
          <a:lstStyle/>
          <a:p>
            <a:pPr marL="0" indent="0" algn="ctr">
              <a:buNone/>
            </a:pPr>
            <a:r>
              <a:rPr lang="en-US" sz="2000" dirty="0"/>
              <a:t>“I think mentors are important and I don’t think anybody makes it in the world without some form of mentorship. Nobody makes it alone. Nobody has made it alone. And we are all mentors to people even when we don’t know it.”- Oprah Winfrey</a:t>
            </a:r>
            <a:br>
              <a:rPr lang="en-CA" sz="2000" dirty="0"/>
            </a:br>
            <a:br>
              <a:rPr lang="en-CA" sz="1200" dirty="0"/>
            </a:br>
            <a:r>
              <a:rPr lang="en-CA" sz="2000" dirty="0"/>
              <a:t>A Mentor guides mentees for a brief part of their journey.</a:t>
            </a:r>
          </a:p>
          <a:p>
            <a:pPr marL="274320" lvl="1" indent="0" algn="ctr">
              <a:buNone/>
            </a:pPr>
            <a:r>
              <a:rPr lang="en-CA" sz="2000" dirty="0"/>
              <a:t>Goal is to provide </a:t>
            </a:r>
            <a:r>
              <a:rPr lang="en-CA" sz="2000" b="1" dirty="0"/>
              <a:t>support</a:t>
            </a:r>
            <a:r>
              <a:rPr lang="en-CA" sz="2000" dirty="0"/>
              <a:t>, </a:t>
            </a:r>
            <a:r>
              <a:rPr lang="en-CA" sz="2000" b="1" dirty="0"/>
              <a:t>validation</a:t>
            </a:r>
            <a:r>
              <a:rPr lang="en-CA" sz="2000" dirty="0"/>
              <a:t>, and </a:t>
            </a:r>
            <a:r>
              <a:rPr lang="en-CA" sz="2000" b="1" dirty="0"/>
              <a:t>empathy</a:t>
            </a:r>
            <a:r>
              <a:rPr lang="en-CA" sz="2000" dirty="0"/>
              <a:t> through mentoring relationship</a:t>
            </a:r>
            <a:br>
              <a:rPr lang="en-CA" sz="2000" dirty="0"/>
            </a:br>
            <a:r>
              <a:rPr lang="en-CA" sz="2000" dirty="0"/>
              <a:t>+ </a:t>
            </a:r>
            <a:br>
              <a:rPr lang="en-CA" sz="2000" dirty="0"/>
            </a:br>
            <a:r>
              <a:rPr lang="en-CA" sz="2000" dirty="0"/>
              <a:t>Help mentees develop</a:t>
            </a:r>
          </a:p>
          <a:p>
            <a:pPr marL="274320" lvl="1" indent="0" algn="ctr">
              <a:buNone/>
            </a:pPr>
            <a:r>
              <a:rPr lang="en-CA" sz="2000" dirty="0"/>
              <a:t>useful </a:t>
            </a:r>
            <a:r>
              <a:rPr lang="en-CA" sz="2000" b="1" dirty="0"/>
              <a:t>skills and strategies</a:t>
            </a:r>
          </a:p>
        </p:txBody>
      </p:sp>
      <p:sp>
        <p:nvSpPr>
          <p:cNvPr id="9" name="Title 1">
            <a:extLst>
              <a:ext uri="{FF2B5EF4-FFF2-40B4-BE49-F238E27FC236}">
                <a16:creationId xmlns:a16="http://schemas.microsoft.com/office/drawing/2014/main" id="{999AA704-F5F0-EA43-AF6C-360BE9F6052D}"/>
              </a:ext>
            </a:extLst>
          </p:cNvPr>
          <p:cNvSpPr txBox="1">
            <a:spLocks/>
          </p:cNvSpPr>
          <p:nvPr/>
        </p:nvSpPr>
        <p:spPr>
          <a:xfrm>
            <a:off x="-136824" y="3710613"/>
            <a:ext cx="3290887"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CA" sz="3600" b="1" dirty="0"/>
              <a:t>“It’s the Mentee’s Journey”</a:t>
            </a:r>
          </a:p>
        </p:txBody>
      </p:sp>
    </p:spTree>
    <p:extLst>
      <p:ext uri="{BB962C8B-B14F-4D97-AF65-F5344CB8AC3E}">
        <p14:creationId xmlns:p14="http://schemas.microsoft.com/office/powerpoint/2010/main" val="251424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6DF7DC-C124-8144-895C-AC0E491E9726}"/>
              </a:ext>
            </a:extLst>
          </p:cNvPr>
          <p:cNvSpPr txBox="1">
            <a:spLocks/>
          </p:cNvSpPr>
          <p:nvPr/>
        </p:nvSpPr>
        <p:spPr>
          <a:xfrm>
            <a:off x="446129" y="126382"/>
            <a:ext cx="8229600" cy="99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t>Support Network</a:t>
            </a:r>
          </a:p>
        </p:txBody>
      </p:sp>
      <p:sp>
        <p:nvSpPr>
          <p:cNvPr id="11" name="Rectangle 10">
            <a:extLst>
              <a:ext uri="{FF2B5EF4-FFF2-40B4-BE49-F238E27FC236}">
                <a16:creationId xmlns:a16="http://schemas.microsoft.com/office/drawing/2014/main" id="{A1048FE6-09B2-3146-886A-4FF58BD3DD78}"/>
              </a:ext>
            </a:extLst>
          </p:cNvPr>
          <p:cNvSpPr/>
          <p:nvPr/>
        </p:nvSpPr>
        <p:spPr>
          <a:xfrm>
            <a:off x="773423" y="937553"/>
            <a:ext cx="10552501" cy="461665"/>
          </a:xfrm>
          <a:prstGeom prst="rect">
            <a:avLst/>
          </a:prstGeom>
        </p:spPr>
        <p:txBody>
          <a:bodyPr wrap="square">
            <a:spAutoFit/>
          </a:bodyPr>
          <a:lstStyle/>
          <a:p>
            <a:r>
              <a:rPr lang="en-CA" sz="2400" dirty="0">
                <a:solidFill>
                  <a:prstClr val="black"/>
                </a:solidFill>
                <a:latin typeface="Calibri" panose="020F0502020204030204" pitchFamily="34" charset="0"/>
              </a:rPr>
              <a:t>How is a mentoring relationship different from other support networks?</a:t>
            </a:r>
            <a:endParaRPr lang="en-US" sz="1400" dirty="0"/>
          </a:p>
        </p:txBody>
      </p:sp>
      <p:sp>
        <p:nvSpPr>
          <p:cNvPr id="12" name="Freeform 11">
            <a:extLst>
              <a:ext uri="{FF2B5EF4-FFF2-40B4-BE49-F238E27FC236}">
                <a16:creationId xmlns:a16="http://schemas.microsoft.com/office/drawing/2014/main" id="{63329E29-284F-A04D-84DC-72B225619BF2}"/>
              </a:ext>
            </a:extLst>
          </p:cNvPr>
          <p:cNvSpPr/>
          <p:nvPr/>
        </p:nvSpPr>
        <p:spPr>
          <a:xfrm>
            <a:off x="3821201" y="2007737"/>
            <a:ext cx="1912193" cy="1912193"/>
          </a:xfrm>
          <a:custGeom>
            <a:avLst/>
            <a:gdLst>
              <a:gd name="connsiteX0" fmla="*/ 0 w 1912193"/>
              <a:gd name="connsiteY0" fmla="*/ 1912193 h 1912193"/>
              <a:gd name="connsiteX1" fmla="*/ 1912193 w 1912193"/>
              <a:gd name="connsiteY1" fmla="*/ 0 h 1912193"/>
              <a:gd name="connsiteX2" fmla="*/ 1912193 w 1912193"/>
              <a:gd name="connsiteY2" fmla="*/ 1912193 h 1912193"/>
              <a:gd name="connsiteX3" fmla="*/ 0 w 1912193"/>
              <a:gd name="connsiteY3" fmla="*/ 1912193 h 1912193"/>
            </a:gdLst>
            <a:ahLst/>
            <a:cxnLst>
              <a:cxn ang="0">
                <a:pos x="connsiteX0" y="connsiteY0"/>
              </a:cxn>
              <a:cxn ang="0">
                <a:pos x="connsiteX1" y="connsiteY1"/>
              </a:cxn>
              <a:cxn ang="0">
                <a:pos x="connsiteX2" y="connsiteY2"/>
              </a:cxn>
              <a:cxn ang="0">
                <a:pos x="connsiteX3" y="connsiteY3"/>
              </a:cxn>
            </a:cxnLst>
            <a:rect l="l" t="t" r="r" b="b"/>
            <a:pathLst>
              <a:path w="1912193" h="1912193">
                <a:moveTo>
                  <a:pt x="0" y="1912193"/>
                </a:moveTo>
                <a:cubicBezTo>
                  <a:pt x="0" y="856118"/>
                  <a:pt x="856118" y="0"/>
                  <a:pt x="1912193" y="0"/>
                </a:cubicBezTo>
                <a:lnTo>
                  <a:pt x="1912193" y="1912193"/>
                </a:lnTo>
                <a:lnTo>
                  <a:pt x="0" y="1912193"/>
                </a:lnTo>
                <a:close/>
              </a:path>
            </a:pathLst>
          </a:custGeom>
          <a:solidFill>
            <a:schemeClr val="accent1">
              <a:lumMod val="75000"/>
            </a:schemeClr>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688084" tIns="900000" rIns="128016" bIns="128016" numCol="1" spcCol="1270" anchor="ctr" anchorCtr="0">
            <a:noAutofit/>
          </a:bodyPr>
          <a:lstStyle/>
          <a:p>
            <a:pPr algn="ctr" defTabSz="800100">
              <a:lnSpc>
                <a:spcPct val="90000"/>
              </a:lnSpc>
              <a:spcBef>
                <a:spcPct val="0"/>
              </a:spcBef>
              <a:spcAft>
                <a:spcPct val="35000"/>
              </a:spcAft>
            </a:pPr>
            <a:r>
              <a:rPr lang="en-CA" b="1" dirty="0"/>
              <a:t>Peer Mentor</a:t>
            </a:r>
          </a:p>
        </p:txBody>
      </p:sp>
      <p:sp>
        <p:nvSpPr>
          <p:cNvPr id="13" name="Freeform 12">
            <a:extLst>
              <a:ext uri="{FF2B5EF4-FFF2-40B4-BE49-F238E27FC236}">
                <a16:creationId xmlns:a16="http://schemas.microsoft.com/office/drawing/2014/main" id="{F2A60F70-CFCA-1244-86D7-0EC2BB31C690}"/>
              </a:ext>
            </a:extLst>
          </p:cNvPr>
          <p:cNvSpPr/>
          <p:nvPr/>
        </p:nvSpPr>
        <p:spPr>
          <a:xfrm>
            <a:off x="2032756" y="1756870"/>
            <a:ext cx="3567558" cy="2023106"/>
          </a:xfrm>
          <a:custGeom>
            <a:avLst/>
            <a:gdLst>
              <a:gd name="connsiteX0" fmla="*/ 0 w 3567558"/>
              <a:gd name="connsiteY0" fmla="*/ 202311 h 2023106"/>
              <a:gd name="connsiteX1" fmla="*/ 202311 w 3567558"/>
              <a:gd name="connsiteY1" fmla="*/ 0 h 2023106"/>
              <a:gd name="connsiteX2" fmla="*/ 3365247 w 3567558"/>
              <a:gd name="connsiteY2" fmla="*/ 0 h 2023106"/>
              <a:gd name="connsiteX3" fmla="*/ 3567558 w 3567558"/>
              <a:gd name="connsiteY3" fmla="*/ 202311 h 2023106"/>
              <a:gd name="connsiteX4" fmla="*/ 3567558 w 3567558"/>
              <a:gd name="connsiteY4" fmla="*/ 1820795 h 2023106"/>
              <a:gd name="connsiteX5" fmla="*/ 3365247 w 3567558"/>
              <a:gd name="connsiteY5" fmla="*/ 2023106 h 2023106"/>
              <a:gd name="connsiteX6" fmla="*/ 202311 w 3567558"/>
              <a:gd name="connsiteY6" fmla="*/ 2023106 h 2023106"/>
              <a:gd name="connsiteX7" fmla="*/ 0 w 3567558"/>
              <a:gd name="connsiteY7" fmla="*/ 1820795 h 2023106"/>
              <a:gd name="connsiteX8" fmla="*/ 0 w 3567558"/>
              <a:gd name="connsiteY8" fmla="*/ 202311 h 202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7558" h="2023106">
                <a:moveTo>
                  <a:pt x="0" y="202311"/>
                </a:moveTo>
                <a:cubicBezTo>
                  <a:pt x="0" y="90578"/>
                  <a:pt x="90578" y="0"/>
                  <a:pt x="202311" y="0"/>
                </a:cubicBezTo>
                <a:lnTo>
                  <a:pt x="3365247" y="0"/>
                </a:lnTo>
                <a:cubicBezTo>
                  <a:pt x="3476980" y="0"/>
                  <a:pt x="3567558" y="90578"/>
                  <a:pt x="3567558" y="202311"/>
                </a:cubicBezTo>
                <a:lnTo>
                  <a:pt x="3567558" y="1820795"/>
                </a:lnTo>
                <a:cubicBezTo>
                  <a:pt x="3567558" y="1932528"/>
                  <a:pt x="3476980" y="2023106"/>
                  <a:pt x="3365247" y="2023106"/>
                </a:cubicBezTo>
                <a:lnTo>
                  <a:pt x="202311" y="2023106"/>
                </a:lnTo>
                <a:cubicBezTo>
                  <a:pt x="90578" y="2023106"/>
                  <a:pt x="0" y="1932528"/>
                  <a:pt x="0" y="1820795"/>
                </a:cubicBezTo>
                <a:lnTo>
                  <a:pt x="0" y="202311"/>
                </a:lnTo>
                <a:close/>
              </a:path>
            </a:pathLst>
          </a:custGeom>
          <a:noFill/>
          <a:ln>
            <a:solidFill>
              <a:schemeClr val="accent1">
                <a:lumMod val="75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5401" tIns="180000" rIns="1175669" bIns="611178" numCol="1" spcCol="1270" anchor="t" anchorCtr="0">
            <a:noAutofit/>
          </a:bodyPr>
          <a:lstStyle/>
          <a:p>
            <a:pPr marL="171450" lvl="1" indent="-171450" defTabSz="711200">
              <a:lnSpc>
                <a:spcPct val="90000"/>
              </a:lnSpc>
              <a:spcBef>
                <a:spcPct val="0"/>
              </a:spcBef>
              <a:spcAft>
                <a:spcPct val="15000"/>
              </a:spcAft>
              <a:buChar char="••"/>
            </a:pPr>
            <a:r>
              <a:rPr lang="en-CA" sz="1600" dirty="0"/>
              <a:t>Empathic ear</a:t>
            </a:r>
          </a:p>
          <a:p>
            <a:pPr marL="171450" lvl="1" indent="-171450" defTabSz="711200">
              <a:lnSpc>
                <a:spcPct val="90000"/>
              </a:lnSpc>
              <a:spcBef>
                <a:spcPct val="0"/>
              </a:spcBef>
              <a:spcAft>
                <a:spcPct val="15000"/>
              </a:spcAft>
              <a:buChar char="••"/>
            </a:pPr>
            <a:r>
              <a:rPr lang="en-CA" sz="1600" dirty="0"/>
              <a:t>Career support</a:t>
            </a:r>
          </a:p>
          <a:p>
            <a:pPr marL="171450" lvl="1" indent="-171450" defTabSz="711200">
              <a:lnSpc>
                <a:spcPct val="90000"/>
              </a:lnSpc>
              <a:spcBef>
                <a:spcPct val="0"/>
              </a:spcBef>
              <a:spcAft>
                <a:spcPct val="15000"/>
              </a:spcAft>
              <a:buChar char="••"/>
            </a:pPr>
            <a:r>
              <a:rPr lang="en-CA" sz="1600" dirty="0"/>
              <a:t>Practical strategies</a:t>
            </a:r>
          </a:p>
          <a:p>
            <a:pPr marL="171450" lvl="1" indent="-171450" defTabSz="711200">
              <a:lnSpc>
                <a:spcPct val="90000"/>
              </a:lnSpc>
              <a:spcBef>
                <a:spcPct val="0"/>
              </a:spcBef>
              <a:spcAft>
                <a:spcPct val="15000"/>
              </a:spcAft>
              <a:buChar char="••"/>
            </a:pPr>
            <a:r>
              <a:rPr lang="en-CA" sz="1600" dirty="0"/>
              <a:t>Resources</a:t>
            </a:r>
          </a:p>
        </p:txBody>
      </p:sp>
      <p:sp>
        <p:nvSpPr>
          <p:cNvPr id="14" name="Freeform 13">
            <a:extLst>
              <a:ext uri="{FF2B5EF4-FFF2-40B4-BE49-F238E27FC236}">
                <a16:creationId xmlns:a16="http://schemas.microsoft.com/office/drawing/2014/main" id="{5BB0AEB1-1DEC-BB46-9FFA-A26018694A4C}"/>
              </a:ext>
            </a:extLst>
          </p:cNvPr>
          <p:cNvSpPr/>
          <p:nvPr/>
        </p:nvSpPr>
        <p:spPr>
          <a:xfrm>
            <a:off x="5821718" y="2007737"/>
            <a:ext cx="1912192" cy="1912193"/>
          </a:xfrm>
          <a:custGeom>
            <a:avLst/>
            <a:gdLst>
              <a:gd name="connsiteX0" fmla="*/ 0 w 1912193"/>
              <a:gd name="connsiteY0" fmla="*/ 1912193 h 1912193"/>
              <a:gd name="connsiteX1" fmla="*/ 1912193 w 1912193"/>
              <a:gd name="connsiteY1" fmla="*/ 0 h 1912193"/>
              <a:gd name="connsiteX2" fmla="*/ 1912193 w 1912193"/>
              <a:gd name="connsiteY2" fmla="*/ 1912193 h 1912193"/>
              <a:gd name="connsiteX3" fmla="*/ 0 w 1912193"/>
              <a:gd name="connsiteY3" fmla="*/ 1912193 h 1912193"/>
            </a:gdLst>
            <a:ahLst/>
            <a:cxnLst>
              <a:cxn ang="0">
                <a:pos x="connsiteX0" y="connsiteY0"/>
              </a:cxn>
              <a:cxn ang="0">
                <a:pos x="connsiteX1" y="connsiteY1"/>
              </a:cxn>
              <a:cxn ang="0">
                <a:pos x="connsiteX2" y="connsiteY2"/>
              </a:cxn>
              <a:cxn ang="0">
                <a:pos x="connsiteX3" y="connsiteY3"/>
              </a:cxn>
            </a:cxnLst>
            <a:rect l="l" t="t" r="r" b="b"/>
            <a:pathLst>
              <a:path w="1912193" h="1912193">
                <a:moveTo>
                  <a:pt x="0" y="0"/>
                </a:moveTo>
                <a:cubicBezTo>
                  <a:pt x="1056075" y="0"/>
                  <a:pt x="1912193" y="856118"/>
                  <a:pt x="1912193" y="1912193"/>
                </a:cubicBezTo>
                <a:lnTo>
                  <a:pt x="0" y="1912193"/>
                </a:lnTo>
                <a:lnTo>
                  <a:pt x="0" y="0"/>
                </a:lnTo>
                <a:close/>
              </a:path>
            </a:pathLst>
          </a:custGeom>
          <a:solidFill>
            <a:schemeClr val="accent1">
              <a:lumMod val="60000"/>
              <a:lumOff val="40000"/>
            </a:schemeClr>
          </a:solidFill>
        </p:spPr>
        <p:style>
          <a:lnRef idx="3">
            <a:schemeClr val="lt1">
              <a:hueOff val="0"/>
              <a:satOff val="0"/>
              <a:lumOff val="0"/>
              <a:alphaOff val="0"/>
            </a:schemeClr>
          </a:lnRef>
          <a:fillRef idx="1">
            <a:schemeClr val="accent4">
              <a:hueOff val="-1488257"/>
              <a:satOff val="8966"/>
              <a:lumOff val="719"/>
              <a:alphaOff val="0"/>
            </a:schemeClr>
          </a:fillRef>
          <a:effectRef idx="1">
            <a:schemeClr val="accent4">
              <a:hueOff val="-1488257"/>
              <a:satOff val="8966"/>
              <a:lumOff val="719"/>
              <a:alphaOff val="0"/>
            </a:schemeClr>
          </a:effectRef>
          <a:fontRef idx="minor">
            <a:schemeClr val="lt1"/>
          </a:fontRef>
        </p:style>
        <p:txBody>
          <a:bodyPr spcFirstLastPara="0" vert="horz" wrap="square" lIns="128016" tIns="688084" rIns="216000" bIns="128016" numCol="1" spcCol="1270" anchor="ctr" anchorCtr="0">
            <a:noAutofit/>
          </a:bodyPr>
          <a:lstStyle/>
          <a:p>
            <a:pPr algn="ctr" defTabSz="800100">
              <a:lnSpc>
                <a:spcPct val="90000"/>
              </a:lnSpc>
              <a:spcBef>
                <a:spcPct val="0"/>
              </a:spcBef>
              <a:spcAft>
                <a:spcPct val="35000"/>
              </a:spcAft>
            </a:pPr>
            <a:br>
              <a:rPr lang="en-CA" b="1" dirty="0"/>
            </a:br>
            <a:r>
              <a:rPr lang="en-CA" b="1" dirty="0"/>
              <a:t>Supervisor, Manager</a:t>
            </a:r>
          </a:p>
        </p:txBody>
      </p:sp>
      <p:sp>
        <p:nvSpPr>
          <p:cNvPr id="15" name="Freeform 14">
            <a:extLst>
              <a:ext uri="{FF2B5EF4-FFF2-40B4-BE49-F238E27FC236}">
                <a16:creationId xmlns:a16="http://schemas.microsoft.com/office/drawing/2014/main" id="{3B133004-B5AD-654F-9350-4C1ECFC40AE6}"/>
              </a:ext>
            </a:extLst>
          </p:cNvPr>
          <p:cNvSpPr/>
          <p:nvPr/>
        </p:nvSpPr>
        <p:spPr>
          <a:xfrm>
            <a:off x="5994741" y="1756870"/>
            <a:ext cx="3567558" cy="2023106"/>
          </a:xfrm>
          <a:custGeom>
            <a:avLst/>
            <a:gdLst>
              <a:gd name="connsiteX0" fmla="*/ 0 w 3567558"/>
              <a:gd name="connsiteY0" fmla="*/ 202311 h 2023106"/>
              <a:gd name="connsiteX1" fmla="*/ 202311 w 3567558"/>
              <a:gd name="connsiteY1" fmla="*/ 0 h 2023106"/>
              <a:gd name="connsiteX2" fmla="*/ 3365247 w 3567558"/>
              <a:gd name="connsiteY2" fmla="*/ 0 h 2023106"/>
              <a:gd name="connsiteX3" fmla="*/ 3567558 w 3567558"/>
              <a:gd name="connsiteY3" fmla="*/ 202311 h 2023106"/>
              <a:gd name="connsiteX4" fmla="*/ 3567558 w 3567558"/>
              <a:gd name="connsiteY4" fmla="*/ 1820795 h 2023106"/>
              <a:gd name="connsiteX5" fmla="*/ 3365247 w 3567558"/>
              <a:gd name="connsiteY5" fmla="*/ 2023106 h 2023106"/>
              <a:gd name="connsiteX6" fmla="*/ 202311 w 3567558"/>
              <a:gd name="connsiteY6" fmla="*/ 2023106 h 2023106"/>
              <a:gd name="connsiteX7" fmla="*/ 0 w 3567558"/>
              <a:gd name="connsiteY7" fmla="*/ 1820795 h 2023106"/>
              <a:gd name="connsiteX8" fmla="*/ 0 w 3567558"/>
              <a:gd name="connsiteY8" fmla="*/ 202311 h 202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7558" h="2023106">
                <a:moveTo>
                  <a:pt x="0" y="202311"/>
                </a:moveTo>
                <a:cubicBezTo>
                  <a:pt x="0" y="90578"/>
                  <a:pt x="90578" y="0"/>
                  <a:pt x="202311" y="0"/>
                </a:cubicBezTo>
                <a:lnTo>
                  <a:pt x="3365247" y="0"/>
                </a:lnTo>
                <a:cubicBezTo>
                  <a:pt x="3476980" y="0"/>
                  <a:pt x="3567558" y="90578"/>
                  <a:pt x="3567558" y="202311"/>
                </a:cubicBezTo>
                <a:lnTo>
                  <a:pt x="3567558" y="1820795"/>
                </a:lnTo>
                <a:cubicBezTo>
                  <a:pt x="3567558" y="1932528"/>
                  <a:pt x="3476980" y="2023106"/>
                  <a:pt x="3365247" y="2023106"/>
                </a:cubicBezTo>
                <a:lnTo>
                  <a:pt x="202311" y="2023106"/>
                </a:lnTo>
                <a:cubicBezTo>
                  <a:pt x="90578" y="2023106"/>
                  <a:pt x="0" y="1932528"/>
                  <a:pt x="0" y="1820795"/>
                </a:cubicBezTo>
                <a:lnTo>
                  <a:pt x="0" y="202311"/>
                </a:lnTo>
                <a:close/>
              </a:path>
            </a:pathLst>
          </a:custGeom>
          <a:noFill/>
          <a:ln>
            <a:solidFill>
              <a:schemeClr val="accent1">
                <a:lumMod val="75000"/>
              </a:schemeClr>
            </a:solidFill>
          </a:ln>
        </p:spPr>
        <p:style>
          <a:lnRef idx="2">
            <a:schemeClr val="accent4">
              <a:hueOff val="-1488257"/>
              <a:satOff val="8966"/>
              <a:lumOff val="71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75669" tIns="180000" rIns="105401" bIns="611178" numCol="1" spcCol="1270" anchor="t" anchorCtr="0">
            <a:noAutofit/>
          </a:bodyPr>
          <a:lstStyle/>
          <a:p>
            <a:pPr lvl="1" indent="-114300" algn="r" defTabSz="711200">
              <a:lnSpc>
                <a:spcPct val="90000"/>
              </a:lnSpc>
              <a:spcBef>
                <a:spcPct val="0"/>
              </a:spcBef>
              <a:spcAft>
                <a:spcPct val="15000"/>
              </a:spcAft>
              <a:buChar char="••"/>
              <a:tabLst>
                <a:tab pos="1371600" algn="l"/>
              </a:tabLst>
            </a:pPr>
            <a:r>
              <a:rPr lang="en-CA" sz="1600" dirty="0"/>
              <a:t>Train</a:t>
            </a:r>
          </a:p>
          <a:p>
            <a:pPr lvl="1" indent="-114300" algn="r" defTabSz="711200">
              <a:lnSpc>
                <a:spcPct val="90000"/>
              </a:lnSpc>
              <a:spcBef>
                <a:spcPct val="0"/>
              </a:spcBef>
              <a:spcAft>
                <a:spcPct val="15000"/>
              </a:spcAft>
              <a:buChar char="••"/>
              <a:tabLst>
                <a:tab pos="1371600" algn="l"/>
              </a:tabLst>
            </a:pPr>
            <a:r>
              <a:rPr lang="en-CA" sz="1600" dirty="0"/>
              <a:t>Hold accountable</a:t>
            </a:r>
          </a:p>
          <a:p>
            <a:pPr lvl="1" indent="-114300" algn="r" defTabSz="711200">
              <a:lnSpc>
                <a:spcPct val="90000"/>
              </a:lnSpc>
              <a:spcBef>
                <a:spcPct val="0"/>
              </a:spcBef>
              <a:spcAft>
                <a:spcPct val="15000"/>
              </a:spcAft>
              <a:buChar char="••"/>
              <a:tabLst>
                <a:tab pos="1371600" algn="l"/>
              </a:tabLst>
            </a:pPr>
            <a:r>
              <a:rPr lang="en-CA" sz="1600" dirty="0"/>
              <a:t>Provide direct feedback</a:t>
            </a:r>
          </a:p>
          <a:p>
            <a:pPr lvl="1" indent="-114300" algn="r" defTabSz="711200">
              <a:lnSpc>
                <a:spcPct val="90000"/>
              </a:lnSpc>
              <a:spcBef>
                <a:spcPct val="0"/>
              </a:spcBef>
              <a:spcAft>
                <a:spcPct val="15000"/>
              </a:spcAft>
              <a:buChar char="••"/>
              <a:tabLst>
                <a:tab pos="1371600" algn="l"/>
              </a:tabLst>
            </a:pPr>
            <a:r>
              <a:rPr lang="en-CA" sz="1600" dirty="0"/>
              <a:t>Goal setting</a:t>
            </a:r>
          </a:p>
        </p:txBody>
      </p:sp>
      <p:sp>
        <p:nvSpPr>
          <p:cNvPr id="16" name="Freeform 15">
            <a:extLst>
              <a:ext uri="{FF2B5EF4-FFF2-40B4-BE49-F238E27FC236}">
                <a16:creationId xmlns:a16="http://schemas.microsoft.com/office/drawing/2014/main" id="{045A5994-A421-354A-A106-1C5E4137231D}"/>
              </a:ext>
            </a:extLst>
          </p:cNvPr>
          <p:cNvSpPr/>
          <p:nvPr/>
        </p:nvSpPr>
        <p:spPr>
          <a:xfrm>
            <a:off x="5821717" y="4008252"/>
            <a:ext cx="1912194" cy="1912194"/>
          </a:xfrm>
          <a:custGeom>
            <a:avLst/>
            <a:gdLst>
              <a:gd name="connsiteX0" fmla="*/ 0 w 1912193"/>
              <a:gd name="connsiteY0" fmla="*/ 1912193 h 1912193"/>
              <a:gd name="connsiteX1" fmla="*/ 1912193 w 1912193"/>
              <a:gd name="connsiteY1" fmla="*/ 0 h 1912193"/>
              <a:gd name="connsiteX2" fmla="*/ 1912193 w 1912193"/>
              <a:gd name="connsiteY2" fmla="*/ 1912193 h 1912193"/>
              <a:gd name="connsiteX3" fmla="*/ 0 w 1912193"/>
              <a:gd name="connsiteY3" fmla="*/ 1912193 h 1912193"/>
            </a:gdLst>
            <a:ahLst/>
            <a:cxnLst>
              <a:cxn ang="0">
                <a:pos x="connsiteX0" y="connsiteY0"/>
              </a:cxn>
              <a:cxn ang="0">
                <a:pos x="connsiteX1" y="connsiteY1"/>
              </a:cxn>
              <a:cxn ang="0">
                <a:pos x="connsiteX2" y="connsiteY2"/>
              </a:cxn>
              <a:cxn ang="0">
                <a:pos x="connsiteX3" y="connsiteY3"/>
              </a:cxn>
            </a:cxnLst>
            <a:rect l="l" t="t" r="r" b="b"/>
            <a:pathLst>
              <a:path w="1912193" h="1912193">
                <a:moveTo>
                  <a:pt x="1912193" y="0"/>
                </a:moveTo>
                <a:cubicBezTo>
                  <a:pt x="1912193" y="1056075"/>
                  <a:pt x="1056075" y="1912193"/>
                  <a:pt x="0" y="1912193"/>
                </a:cubicBezTo>
                <a:lnTo>
                  <a:pt x="0" y="0"/>
                </a:lnTo>
                <a:lnTo>
                  <a:pt x="1912193" y="0"/>
                </a:lnTo>
                <a:close/>
              </a:path>
            </a:pathLst>
          </a:custGeom>
          <a:solidFill>
            <a:schemeClr val="accent1">
              <a:lumMod val="50000"/>
            </a:schemeClr>
          </a:solidFill>
        </p:spPr>
        <p:style>
          <a:lnRef idx="3">
            <a:schemeClr val="lt1">
              <a:hueOff val="0"/>
              <a:satOff val="0"/>
              <a:lumOff val="0"/>
              <a:alphaOff val="0"/>
            </a:schemeClr>
          </a:lnRef>
          <a:fillRef idx="1">
            <a:schemeClr val="accent4">
              <a:hueOff val="-2976513"/>
              <a:satOff val="17933"/>
              <a:lumOff val="1437"/>
              <a:alphaOff val="0"/>
            </a:schemeClr>
          </a:fillRef>
          <a:effectRef idx="1">
            <a:schemeClr val="accent4">
              <a:hueOff val="-2976513"/>
              <a:satOff val="17933"/>
              <a:lumOff val="1437"/>
              <a:alphaOff val="0"/>
            </a:schemeClr>
          </a:effectRef>
          <a:fontRef idx="minor">
            <a:schemeClr val="lt1"/>
          </a:fontRef>
        </p:style>
        <p:txBody>
          <a:bodyPr spcFirstLastPara="0" vert="horz" wrap="square" lIns="128016" tIns="128017" rIns="688085" bIns="688084" numCol="1" spcCol="1270" anchor="ctr" anchorCtr="0">
            <a:noAutofit/>
          </a:bodyPr>
          <a:lstStyle/>
          <a:p>
            <a:pPr algn="ctr" defTabSz="800100">
              <a:lnSpc>
                <a:spcPct val="90000"/>
              </a:lnSpc>
              <a:spcBef>
                <a:spcPct val="0"/>
              </a:spcBef>
              <a:spcAft>
                <a:spcPct val="35000"/>
              </a:spcAft>
            </a:pPr>
            <a:r>
              <a:rPr lang="en-CA" b="1" dirty="0"/>
              <a:t>Human Resources</a:t>
            </a:r>
          </a:p>
        </p:txBody>
      </p:sp>
      <p:sp>
        <p:nvSpPr>
          <p:cNvPr id="17" name="Freeform 16">
            <a:extLst>
              <a:ext uri="{FF2B5EF4-FFF2-40B4-BE49-F238E27FC236}">
                <a16:creationId xmlns:a16="http://schemas.microsoft.com/office/drawing/2014/main" id="{8B4E54C0-2261-984B-BE43-F9EE6963DF84}"/>
              </a:ext>
            </a:extLst>
          </p:cNvPr>
          <p:cNvSpPr/>
          <p:nvPr/>
        </p:nvSpPr>
        <p:spPr>
          <a:xfrm>
            <a:off x="3821201" y="4008253"/>
            <a:ext cx="1912193" cy="1912194"/>
          </a:xfrm>
          <a:custGeom>
            <a:avLst/>
            <a:gdLst>
              <a:gd name="connsiteX0" fmla="*/ 0 w 1912193"/>
              <a:gd name="connsiteY0" fmla="*/ 1912193 h 1912193"/>
              <a:gd name="connsiteX1" fmla="*/ 1912193 w 1912193"/>
              <a:gd name="connsiteY1" fmla="*/ 0 h 1912193"/>
              <a:gd name="connsiteX2" fmla="*/ 1912193 w 1912193"/>
              <a:gd name="connsiteY2" fmla="*/ 1912193 h 1912193"/>
              <a:gd name="connsiteX3" fmla="*/ 0 w 1912193"/>
              <a:gd name="connsiteY3" fmla="*/ 1912193 h 1912193"/>
            </a:gdLst>
            <a:ahLst/>
            <a:cxnLst>
              <a:cxn ang="0">
                <a:pos x="connsiteX0" y="connsiteY0"/>
              </a:cxn>
              <a:cxn ang="0">
                <a:pos x="connsiteX1" y="connsiteY1"/>
              </a:cxn>
              <a:cxn ang="0">
                <a:pos x="connsiteX2" y="connsiteY2"/>
              </a:cxn>
              <a:cxn ang="0">
                <a:pos x="connsiteX3" y="connsiteY3"/>
              </a:cxn>
            </a:cxnLst>
            <a:rect l="l" t="t" r="r" b="b"/>
            <a:pathLst>
              <a:path w="1912193" h="1912193">
                <a:moveTo>
                  <a:pt x="1912193" y="1912193"/>
                </a:moveTo>
                <a:cubicBezTo>
                  <a:pt x="856118" y="1912193"/>
                  <a:pt x="0" y="1056075"/>
                  <a:pt x="0" y="0"/>
                </a:cubicBezTo>
                <a:lnTo>
                  <a:pt x="1912193" y="0"/>
                </a:lnTo>
                <a:lnTo>
                  <a:pt x="1912193" y="1912193"/>
                </a:lnTo>
                <a:close/>
              </a:path>
            </a:pathLst>
          </a:custGeom>
          <a:solidFill>
            <a:schemeClr val="tx2">
              <a:lumMod val="60000"/>
              <a:lumOff val="40000"/>
            </a:schemeClr>
          </a:solidFill>
        </p:spPr>
        <p:style>
          <a:lnRef idx="3">
            <a:schemeClr val="lt1">
              <a:hueOff val="0"/>
              <a:satOff val="0"/>
              <a:lumOff val="0"/>
              <a:alphaOff val="0"/>
            </a:schemeClr>
          </a:lnRef>
          <a:fillRef idx="1">
            <a:schemeClr val="accent4">
              <a:hueOff val="-4464770"/>
              <a:satOff val="26899"/>
              <a:lumOff val="2156"/>
              <a:alphaOff val="0"/>
            </a:schemeClr>
          </a:fillRef>
          <a:effectRef idx="1">
            <a:schemeClr val="accent4">
              <a:hueOff val="-4464770"/>
              <a:satOff val="26899"/>
              <a:lumOff val="2156"/>
              <a:alphaOff val="0"/>
            </a:schemeClr>
          </a:effectRef>
          <a:fontRef idx="minor">
            <a:schemeClr val="lt1"/>
          </a:fontRef>
        </p:style>
        <p:txBody>
          <a:bodyPr spcFirstLastPara="0" vert="horz" wrap="square" lIns="688084" tIns="128016" rIns="128016" bIns="688085" numCol="1" spcCol="1270" anchor="ctr" anchorCtr="0">
            <a:noAutofit/>
          </a:bodyPr>
          <a:lstStyle/>
          <a:p>
            <a:pPr algn="ctr" defTabSz="800100">
              <a:lnSpc>
                <a:spcPct val="90000"/>
              </a:lnSpc>
              <a:spcBef>
                <a:spcPct val="0"/>
              </a:spcBef>
              <a:spcAft>
                <a:spcPct val="35000"/>
              </a:spcAft>
            </a:pPr>
            <a:r>
              <a:rPr lang="en-CA" b="1" dirty="0"/>
              <a:t>Family, Friends</a:t>
            </a:r>
          </a:p>
        </p:txBody>
      </p:sp>
      <p:sp>
        <p:nvSpPr>
          <p:cNvPr id="18" name="Circular Arrow 17">
            <a:extLst>
              <a:ext uri="{FF2B5EF4-FFF2-40B4-BE49-F238E27FC236}">
                <a16:creationId xmlns:a16="http://schemas.microsoft.com/office/drawing/2014/main" id="{77B4E884-A8F8-4B40-B761-9024A4B32994}"/>
              </a:ext>
            </a:extLst>
          </p:cNvPr>
          <p:cNvSpPr/>
          <p:nvPr/>
        </p:nvSpPr>
        <p:spPr>
          <a:xfrm>
            <a:off x="5447448" y="3566639"/>
            <a:ext cx="660214" cy="574099"/>
          </a:xfrm>
          <a:prstGeom prst="circularArrow">
            <a:avLst/>
          </a:prstGeom>
        </p:spPr>
        <p:style>
          <a:lnRef idx="3">
            <a:schemeClr val="lt1">
              <a:hueOff val="0"/>
              <a:satOff val="0"/>
              <a:lumOff val="0"/>
              <a:alphaOff val="0"/>
            </a:schemeClr>
          </a:lnRef>
          <a:fillRef idx="1">
            <a:schemeClr val="accent4">
              <a:tint val="40000"/>
              <a:hueOff val="0"/>
              <a:satOff val="0"/>
              <a:lumOff val="0"/>
              <a:alphaOff val="0"/>
            </a:schemeClr>
          </a:fillRef>
          <a:effectRef idx="1">
            <a:schemeClr val="accent4">
              <a:tint val="40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19" name="Circular Arrow 18">
            <a:extLst>
              <a:ext uri="{FF2B5EF4-FFF2-40B4-BE49-F238E27FC236}">
                <a16:creationId xmlns:a16="http://schemas.microsoft.com/office/drawing/2014/main" id="{1256B957-86BE-2046-8307-B9122D0329A9}"/>
              </a:ext>
            </a:extLst>
          </p:cNvPr>
          <p:cNvSpPr/>
          <p:nvPr/>
        </p:nvSpPr>
        <p:spPr>
          <a:xfrm rot="10800000">
            <a:off x="5447448" y="3787446"/>
            <a:ext cx="660214" cy="574099"/>
          </a:xfrm>
          <a:prstGeom prst="circularArrow">
            <a:avLst/>
          </a:prstGeom>
        </p:spPr>
        <p:style>
          <a:lnRef idx="3">
            <a:schemeClr val="lt1">
              <a:hueOff val="0"/>
              <a:satOff val="0"/>
              <a:lumOff val="0"/>
              <a:alphaOff val="0"/>
            </a:schemeClr>
          </a:lnRef>
          <a:fillRef idx="1">
            <a:schemeClr val="accent4">
              <a:tint val="40000"/>
              <a:hueOff val="0"/>
              <a:satOff val="0"/>
              <a:lumOff val="0"/>
              <a:alphaOff val="0"/>
            </a:schemeClr>
          </a:fillRef>
          <a:effectRef idx="1">
            <a:schemeClr val="accent4">
              <a:tint val="40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20" name="Freeform 19">
            <a:extLst>
              <a:ext uri="{FF2B5EF4-FFF2-40B4-BE49-F238E27FC236}">
                <a16:creationId xmlns:a16="http://schemas.microsoft.com/office/drawing/2014/main" id="{285F2A82-8210-CE41-9C19-1E243B53B926}"/>
              </a:ext>
            </a:extLst>
          </p:cNvPr>
          <p:cNvSpPr/>
          <p:nvPr/>
        </p:nvSpPr>
        <p:spPr>
          <a:xfrm>
            <a:off x="6022335" y="3958501"/>
            <a:ext cx="3566161" cy="2011673"/>
          </a:xfrm>
          <a:custGeom>
            <a:avLst/>
            <a:gdLst>
              <a:gd name="connsiteX0" fmla="*/ 0 w 3566161"/>
              <a:gd name="connsiteY0" fmla="*/ 201167 h 2011673"/>
              <a:gd name="connsiteX1" fmla="*/ 201167 w 3566161"/>
              <a:gd name="connsiteY1" fmla="*/ 0 h 2011673"/>
              <a:gd name="connsiteX2" fmla="*/ 3364994 w 3566161"/>
              <a:gd name="connsiteY2" fmla="*/ 0 h 2011673"/>
              <a:gd name="connsiteX3" fmla="*/ 3566161 w 3566161"/>
              <a:gd name="connsiteY3" fmla="*/ 201167 h 2011673"/>
              <a:gd name="connsiteX4" fmla="*/ 3566161 w 3566161"/>
              <a:gd name="connsiteY4" fmla="*/ 1810506 h 2011673"/>
              <a:gd name="connsiteX5" fmla="*/ 3364994 w 3566161"/>
              <a:gd name="connsiteY5" fmla="*/ 2011673 h 2011673"/>
              <a:gd name="connsiteX6" fmla="*/ 201167 w 3566161"/>
              <a:gd name="connsiteY6" fmla="*/ 2011673 h 2011673"/>
              <a:gd name="connsiteX7" fmla="*/ 0 w 3566161"/>
              <a:gd name="connsiteY7" fmla="*/ 1810506 h 2011673"/>
              <a:gd name="connsiteX8" fmla="*/ 0 w 3566161"/>
              <a:gd name="connsiteY8" fmla="*/ 201167 h 201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6161" h="2011673">
                <a:moveTo>
                  <a:pt x="0" y="201167"/>
                </a:moveTo>
                <a:cubicBezTo>
                  <a:pt x="0" y="90066"/>
                  <a:pt x="90066" y="0"/>
                  <a:pt x="201167" y="0"/>
                </a:cubicBezTo>
                <a:lnTo>
                  <a:pt x="3364994" y="0"/>
                </a:lnTo>
                <a:cubicBezTo>
                  <a:pt x="3476095" y="0"/>
                  <a:pt x="3566161" y="90066"/>
                  <a:pt x="3566161" y="201167"/>
                </a:cubicBezTo>
                <a:lnTo>
                  <a:pt x="3566161" y="1810506"/>
                </a:lnTo>
                <a:cubicBezTo>
                  <a:pt x="3566161" y="1921607"/>
                  <a:pt x="3476095" y="2011673"/>
                  <a:pt x="3364994" y="2011673"/>
                </a:cubicBezTo>
                <a:lnTo>
                  <a:pt x="201167" y="2011673"/>
                </a:lnTo>
                <a:cubicBezTo>
                  <a:pt x="90066" y="2011673"/>
                  <a:pt x="0" y="1921607"/>
                  <a:pt x="0" y="1810506"/>
                </a:cubicBezTo>
                <a:lnTo>
                  <a:pt x="0" y="201167"/>
                </a:lnTo>
                <a:close/>
              </a:path>
            </a:pathLst>
          </a:custGeom>
          <a:noFill/>
          <a:ln>
            <a:solidFill>
              <a:schemeClr val="accent1">
                <a:lumMod val="75000"/>
              </a:schemeClr>
            </a:solidFill>
          </a:ln>
        </p:spPr>
        <p:style>
          <a:lnRef idx="2">
            <a:schemeClr val="accent4">
              <a:hueOff val="-2976513"/>
              <a:satOff val="17933"/>
              <a:lumOff val="14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74999" tIns="180000" rIns="105149" bIns="105149" numCol="1" spcCol="1270" anchor="t" anchorCtr="0">
            <a:noAutofit/>
          </a:bodyPr>
          <a:lstStyle/>
          <a:p>
            <a:pPr marL="171450" lvl="1" indent="-171450" algn="r" defTabSz="711200">
              <a:lnSpc>
                <a:spcPct val="90000"/>
              </a:lnSpc>
              <a:spcBef>
                <a:spcPct val="0"/>
              </a:spcBef>
              <a:spcAft>
                <a:spcPct val="15000"/>
              </a:spcAft>
              <a:buChar char="••"/>
            </a:pPr>
            <a:r>
              <a:rPr lang="en-CA" sz="1600" dirty="0"/>
              <a:t>Conflict resolution</a:t>
            </a:r>
          </a:p>
          <a:p>
            <a:pPr marL="171450" lvl="1" indent="-171450" algn="r" defTabSz="711200">
              <a:lnSpc>
                <a:spcPct val="90000"/>
              </a:lnSpc>
              <a:spcBef>
                <a:spcPct val="0"/>
              </a:spcBef>
              <a:spcAft>
                <a:spcPct val="15000"/>
              </a:spcAft>
              <a:buChar char="••"/>
            </a:pPr>
            <a:r>
              <a:rPr lang="en-CA" sz="1600" dirty="0"/>
              <a:t>Content knowledge</a:t>
            </a:r>
          </a:p>
        </p:txBody>
      </p:sp>
      <p:sp>
        <p:nvSpPr>
          <p:cNvPr id="21" name="Freeform 20">
            <a:extLst>
              <a:ext uri="{FF2B5EF4-FFF2-40B4-BE49-F238E27FC236}">
                <a16:creationId xmlns:a16="http://schemas.microsoft.com/office/drawing/2014/main" id="{DB5A1C0B-FDCE-8D42-B315-EA711A304C47}"/>
              </a:ext>
            </a:extLst>
          </p:cNvPr>
          <p:cNvSpPr/>
          <p:nvPr/>
        </p:nvSpPr>
        <p:spPr>
          <a:xfrm>
            <a:off x="2057469" y="3949336"/>
            <a:ext cx="3567558" cy="2023106"/>
          </a:xfrm>
          <a:custGeom>
            <a:avLst/>
            <a:gdLst>
              <a:gd name="connsiteX0" fmla="*/ 0 w 3567558"/>
              <a:gd name="connsiteY0" fmla="*/ 202311 h 2023106"/>
              <a:gd name="connsiteX1" fmla="*/ 202311 w 3567558"/>
              <a:gd name="connsiteY1" fmla="*/ 0 h 2023106"/>
              <a:gd name="connsiteX2" fmla="*/ 3365247 w 3567558"/>
              <a:gd name="connsiteY2" fmla="*/ 0 h 2023106"/>
              <a:gd name="connsiteX3" fmla="*/ 3567558 w 3567558"/>
              <a:gd name="connsiteY3" fmla="*/ 202311 h 2023106"/>
              <a:gd name="connsiteX4" fmla="*/ 3567558 w 3567558"/>
              <a:gd name="connsiteY4" fmla="*/ 1820795 h 2023106"/>
              <a:gd name="connsiteX5" fmla="*/ 3365247 w 3567558"/>
              <a:gd name="connsiteY5" fmla="*/ 2023106 h 2023106"/>
              <a:gd name="connsiteX6" fmla="*/ 202311 w 3567558"/>
              <a:gd name="connsiteY6" fmla="*/ 2023106 h 2023106"/>
              <a:gd name="connsiteX7" fmla="*/ 0 w 3567558"/>
              <a:gd name="connsiteY7" fmla="*/ 1820795 h 2023106"/>
              <a:gd name="connsiteX8" fmla="*/ 0 w 3567558"/>
              <a:gd name="connsiteY8" fmla="*/ 202311 h 202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7558" h="2023106">
                <a:moveTo>
                  <a:pt x="0" y="202311"/>
                </a:moveTo>
                <a:cubicBezTo>
                  <a:pt x="0" y="90578"/>
                  <a:pt x="90578" y="0"/>
                  <a:pt x="202311" y="0"/>
                </a:cubicBezTo>
                <a:lnTo>
                  <a:pt x="3365247" y="0"/>
                </a:lnTo>
                <a:cubicBezTo>
                  <a:pt x="3476980" y="0"/>
                  <a:pt x="3567558" y="90578"/>
                  <a:pt x="3567558" y="202311"/>
                </a:cubicBezTo>
                <a:lnTo>
                  <a:pt x="3567558" y="1820795"/>
                </a:lnTo>
                <a:cubicBezTo>
                  <a:pt x="3567558" y="1932528"/>
                  <a:pt x="3476980" y="2023106"/>
                  <a:pt x="3365247" y="2023106"/>
                </a:cubicBezTo>
                <a:lnTo>
                  <a:pt x="202311" y="2023106"/>
                </a:lnTo>
                <a:cubicBezTo>
                  <a:pt x="90578" y="2023106"/>
                  <a:pt x="0" y="1932528"/>
                  <a:pt x="0" y="1820795"/>
                </a:cubicBezTo>
                <a:lnTo>
                  <a:pt x="0" y="202311"/>
                </a:lnTo>
                <a:close/>
              </a:path>
            </a:pathLst>
          </a:custGeom>
          <a:noFill/>
          <a:ln>
            <a:solidFill>
              <a:schemeClr val="accent1">
                <a:lumMod val="75000"/>
              </a:schemeClr>
            </a:solidFill>
          </a:ln>
        </p:spPr>
        <p:style>
          <a:lnRef idx="2">
            <a:schemeClr val="accent4">
              <a:hueOff val="-4464770"/>
              <a:satOff val="26899"/>
              <a:lumOff val="215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881" tIns="180000" rIns="1114709" bIns="44442" numCol="1" spcCol="1270" anchor="t" anchorCtr="0">
            <a:noAutofit/>
          </a:bodyPr>
          <a:lstStyle/>
          <a:p>
            <a:pPr marL="171450" lvl="1" indent="-171450" defTabSz="622300">
              <a:lnSpc>
                <a:spcPct val="90000"/>
              </a:lnSpc>
              <a:spcBef>
                <a:spcPct val="0"/>
              </a:spcBef>
              <a:spcAft>
                <a:spcPct val="15000"/>
              </a:spcAft>
              <a:buChar char="••"/>
            </a:pPr>
            <a:r>
              <a:rPr lang="en-CA" sz="1600" dirty="0"/>
              <a:t>Love, intimacy</a:t>
            </a:r>
          </a:p>
          <a:p>
            <a:pPr marL="171450" lvl="1" indent="-171450" defTabSz="1028700">
              <a:lnSpc>
                <a:spcPct val="90000"/>
              </a:lnSpc>
              <a:spcBef>
                <a:spcPct val="0"/>
              </a:spcBef>
              <a:spcAft>
                <a:spcPct val="15000"/>
              </a:spcAft>
              <a:buChar char="••"/>
            </a:pPr>
            <a:r>
              <a:rPr lang="en-CA" sz="1600" dirty="0"/>
              <a:t>Fun, casual </a:t>
            </a:r>
            <a:r>
              <a:rPr lang="en-CA" sz="1600" dirty="0" err="1"/>
              <a:t>humor</a:t>
            </a:r>
            <a:endParaRPr lang="en-CA" sz="1600" dirty="0"/>
          </a:p>
          <a:p>
            <a:pPr marL="171450" lvl="1" indent="-171450" defTabSz="622300">
              <a:lnSpc>
                <a:spcPct val="90000"/>
              </a:lnSpc>
              <a:spcBef>
                <a:spcPct val="0"/>
              </a:spcBef>
              <a:spcAft>
                <a:spcPct val="15000"/>
              </a:spcAft>
              <a:buChar char="••"/>
            </a:pPr>
            <a:r>
              <a:rPr lang="en-CA" sz="1600" dirty="0"/>
              <a:t>Feedback</a:t>
            </a:r>
          </a:p>
          <a:p>
            <a:pPr marL="171450" lvl="1" indent="-171450" defTabSz="622300">
              <a:lnSpc>
                <a:spcPct val="90000"/>
              </a:lnSpc>
              <a:spcBef>
                <a:spcPct val="0"/>
              </a:spcBef>
              <a:spcAft>
                <a:spcPct val="15000"/>
              </a:spcAft>
              <a:buChar char="••"/>
            </a:pPr>
            <a:r>
              <a:rPr lang="en-CA" sz="1600" dirty="0"/>
              <a:t>Two-way relationship</a:t>
            </a:r>
          </a:p>
          <a:p>
            <a:pPr marL="171450" lvl="1" indent="-171450" defTabSz="622300">
              <a:lnSpc>
                <a:spcPct val="90000"/>
              </a:lnSpc>
              <a:spcBef>
                <a:spcPct val="0"/>
              </a:spcBef>
              <a:spcAft>
                <a:spcPct val="15000"/>
              </a:spcAft>
              <a:buChar char="••"/>
            </a:pPr>
            <a:r>
              <a:rPr lang="en-CA" sz="1600" dirty="0"/>
              <a:t>Physical affection (hugs, touch)</a:t>
            </a:r>
          </a:p>
        </p:txBody>
      </p:sp>
    </p:spTree>
    <p:extLst>
      <p:ext uri="{BB962C8B-B14F-4D97-AF65-F5344CB8AC3E}">
        <p14:creationId xmlns:p14="http://schemas.microsoft.com/office/powerpoint/2010/main" val="316361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2"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3"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8" name="Rectangle 37">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88827" y="841248"/>
            <a:ext cx="8698297" cy="1234440"/>
          </a:xfrm>
        </p:spPr>
        <p:txBody>
          <a:bodyPr anchor="t">
            <a:normAutofit/>
          </a:bodyPr>
          <a:lstStyle/>
          <a:p>
            <a:r>
              <a:rPr lang="en-CA" b="1" dirty="0">
                <a:solidFill>
                  <a:schemeClr val="accent1"/>
                </a:solidFill>
              </a:rPr>
              <a:t>What Makes a Good Mentor?</a:t>
            </a:r>
          </a:p>
        </p:txBody>
      </p:sp>
      <p:sp>
        <p:nvSpPr>
          <p:cNvPr id="40" name="Isosceles Triangle 39">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Content Placeholder 7"/>
          <p:cNvSpPr>
            <a:spLocks noGrp="1"/>
          </p:cNvSpPr>
          <p:nvPr>
            <p:ph idx="1"/>
          </p:nvPr>
        </p:nvSpPr>
        <p:spPr>
          <a:xfrm>
            <a:off x="2592008" y="2075688"/>
            <a:ext cx="8160704" cy="3803904"/>
          </a:xfrm>
        </p:spPr>
        <p:txBody>
          <a:bodyPr>
            <a:normAutofit/>
          </a:bodyPr>
          <a:lstStyle/>
          <a:p>
            <a:pPr>
              <a:buNone/>
            </a:pPr>
            <a:r>
              <a:rPr lang="en-CA" sz="2400" dirty="0"/>
              <a:t>Think about someone who has been a mentor to you.</a:t>
            </a:r>
          </a:p>
          <a:p>
            <a:pPr marL="457200" indent="-457200">
              <a:buFont typeface="+mj-lt"/>
              <a:buAutoNum type="arabicPeriod"/>
            </a:pPr>
            <a:r>
              <a:rPr lang="en-CA" sz="2400" dirty="0"/>
              <a:t>What qualities or skills made them an effective mentor?</a:t>
            </a:r>
          </a:p>
          <a:p>
            <a:pPr marL="457200" indent="-457200">
              <a:buFont typeface="+mj-lt"/>
              <a:buAutoNum type="arabicPeriod"/>
            </a:pPr>
            <a:r>
              <a:rPr lang="en-CA" sz="2400" dirty="0"/>
              <a:t>Why was their approach effective?</a:t>
            </a:r>
          </a:p>
          <a:p>
            <a:pPr marL="457200" indent="-457200">
              <a:buFont typeface="+mj-lt"/>
              <a:buAutoNum type="arabicPeriod"/>
            </a:pPr>
            <a:r>
              <a:rPr lang="en-CA" sz="2400" dirty="0"/>
              <a:t>Think about their words, their listening skills, their tone of voice, their responses to you.</a:t>
            </a:r>
          </a:p>
          <a:p>
            <a:pPr marL="0" indent="0">
              <a:buNone/>
            </a:pPr>
            <a:endParaRPr lang="en-CA" sz="2200" dirty="0"/>
          </a:p>
          <a:p>
            <a:pPr marL="0" indent="0">
              <a:buNone/>
            </a:pPr>
            <a:r>
              <a:rPr lang="en-CA" sz="2200" b="1" dirty="0"/>
              <a:t>Brief (2-3 minutes) break to answer </a:t>
            </a:r>
            <a:br>
              <a:rPr lang="en-CA" sz="2200" b="1" dirty="0"/>
            </a:br>
            <a:r>
              <a:rPr lang="en-CA" sz="2200" b="1" dirty="0"/>
              <a:t>the above and share with others on the call.</a:t>
            </a:r>
            <a:endParaRPr lang="en-CA" sz="2200" dirty="0"/>
          </a:p>
        </p:txBody>
      </p:sp>
      <p:pic>
        <p:nvPicPr>
          <p:cNvPr id="4" name="Picture 3" descr="A screenshot of a cell phone&#10;&#10;Description automatically generated">
            <a:extLst>
              <a:ext uri="{FF2B5EF4-FFF2-40B4-BE49-F238E27FC236}">
                <a16:creationId xmlns:a16="http://schemas.microsoft.com/office/drawing/2014/main" id="{FDC1D67C-C738-B54B-9E5A-263757117CE4}"/>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764386" y="4343400"/>
            <a:ext cx="4427614" cy="2470563"/>
          </a:xfrm>
          <a:prstGeom prst="rect">
            <a:avLst/>
          </a:prstGeom>
        </p:spPr>
      </p:pic>
    </p:spTree>
    <p:extLst>
      <p:ext uri="{BB962C8B-B14F-4D97-AF65-F5344CB8AC3E}">
        <p14:creationId xmlns:p14="http://schemas.microsoft.com/office/powerpoint/2010/main" val="148363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014" y="647700"/>
            <a:ext cx="2835554" cy="5557838"/>
          </a:xfrm>
        </p:spPr>
        <p:txBody>
          <a:bodyPr anchor="ctr">
            <a:normAutofit/>
          </a:bodyPr>
          <a:lstStyle/>
          <a:p>
            <a:pPr algn="ctr"/>
            <a:r>
              <a:rPr lang="en-CA" b="1" dirty="0"/>
              <a:t>Mentoring Skills</a:t>
            </a:r>
          </a:p>
        </p:txBody>
      </p:sp>
      <p:sp>
        <p:nvSpPr>
          <p:cNvPr id="3" name="Content Placeholder 2"/>
          <p:cNvSpPr>
            <a:spLocks noGrp="1"/>
          </p:cNvSpPr>
          <p:nvPr>
            <p:ph idx="1"/>
          </p:nvPr>
        </p:nvSpPr>
        <p:spPr>
          <a:xfrm>
            <a:off x="3412082" y="647700"/>
            <a:ext cx="4627018" cy="5557838"/>
          </a:xfrm>
        </p:spPr>
        <p:txBody>
          <a:bodyPr anchor="ctr">
            <a:normAutofit/>
          </a:bodyPr>
          <a:lstStyle/>
          <a:p>
            <a:r>
              <a:rPr lang="en-CA" sz="2400" dirty="0"/>
              <a:t>Verbal communication skills</a:t>
            </a:r>
            <a:endParaRPr lang="en-CA" sz="2400" dirty="0">
              <a:cs typeface="Calibri"/>
            </a:endParaRPr>
          </a:p>
          <a:p>
            <a:pPr lvl="1"/>
            <a:r>
              <a:rPr lang="en-CA" b="1" dirty="0"/>
              <a:t>O</a:t>
            </a:r>
            <a:r>
              <a:rPr lang="en-CA" dirty="0"/>
              <a:t>pen-ended questions</a:t>
            </a:r>
            <a:endParaRPr lang="en-CA" dirty="0">
              <a:cs typeface="Calibri"/>
            </a:endParaRPr>
          </a:p>
          <a:p>
            <a:pPr lvl="1"/>
            <a:r>
              <a:rPr lang="en-CA" b="1" dirty="0"/>
              <a:t>A</a:t>
            </a:r>
            <a:r>
              <a:rPr lang="en-CA" dirty="0"/>
              <a:t>ctive listening</a:t>
            </a:r>
            <a:endParaRPr lang="en-CA" dirty="0">
              <a:cs typeface="Calibri"/>
            </a:endParaRPr>
          </a:p>
          <a:p>
            <a:pPr lvl="1"/>
            <a:r>
              <a:rPr lang="en-CA" b="1" dirty="0"/>
              <a:t>R</a:t>
            </a:r>
            <a:r>
              <a:rPr lang="en-CA" dirty="0"/>
              <a:t>eflection</a:t>
            </a:r>
            <a:endParaRPr lang="en-CA" dirty="0">
              <a:cs typeface="Calibri"/>
            </a:endParaRPr>
          </a:p>
          <a:p>
            <a:pPr lvl="1"/>
            <a:r>
              <a:rPr lang="en-CA" b="1" dirty="0"/>
              <a:t>S</a:t>
            </a:r>
            <a:r>
              <a:rPr lang="en-CA" dirty="0"/>
              <a:t>ummarizing</a:t>
            </a:r>
            <a:endParaRPr lang="en-CA" dirty="0">
              <a:cs typeface="Calibri"/>
            </a:endParaRPr>
          </a:p>
          <a:p>
            <a:r>
              <a:rPr lang="en-CA" sz="2400" dirty="0"/>
              <a:t>Non-verbal communication skills</a:t>
            </a:r>
            <a:endParaRPr lang="en-CA" sz="2400" dirty="0">
              <a:cs typeface="Calibri"/>
            </a:endParaRPr>
          </a:p>
          <a:p>
            <a:r>
              <a:rPr lang="en-CA" sz="2400" dirty="0"/>
              <a:t>Empathy</a:t>
            </a:r>
            <a:endParaRPr lang="en-CA" sz="2400" dirty="0">
              <a:cs typeface="Calibri"/>
            </a:endParaRPr>
          </a:p>
          <a:p>
            <a:r>
              <a:rPr lang="en-CA" sz="2400" dirty="0"/>
              <a:t>Mirroring</a:t>
            </a:r>
            <a:endParaRPr lang="en-CA" sz="2400" dirty="0">
              <a:cs typeface="Calibri"/>
            </a:endParaRPr>
          </a:p>
          <a:p>
            <a:r>
              <a:rPr lang="en-CA" sz="2400" dirty="0"/>
              <a:t>Trust and Rapport</a:t>
            </a:r>
            <a:endParaRPr lang="en-CA" sz="2400" dirty="0">
              <a:cs typeface="Calibri"/>
            </a:endParaRPr>
          </a:p>
          <a:p>
            <a:r>
              <a:rPr lang="en-CA" sz="2400" dirty="0"/>
              <a:t>Overcome communication </a:t>
            </a:r>
            <a:br>
              <a:rPr lang="en-CA" sz="2400" dirty="0"/>
            </a:br>
            <a:r>
              <a:rPr lang="en-CA" sz="2400" dirty="0"/>
              <a:t>blocks</a:t>
            </a:r>
            <a:endParaRPr lang="en-CA" sz="2400" dirty="0">
              <a:cs typeface="Calibri"/>
            </a:endParaRPr>
          </a:p>
          <a:p>
            <a:endParaRPr lang="en-CA" sz="1800" dirty="0"/>
          </a:p>
          <a:p>
            <a:pPr lvl="1"/>
            <a:endParaRPr lang="en-CA" sz="1800" dirty="0"/>
          </a:p>
        </p:txBody>
      </p:sp>
      <p:pic>
        <p:nvPicPr>
          <p:cNvPr id="4" name="Picture 3" descr="A body of water surrounded by trees&#10;&#10;Description automatically generated">
            <a:extLst>
              <a:ext uri="{FF2B5EF4-FFF2-40B4-BE49-F238E27FC236}">
                <a16:creationId xmlns:a16="http://schemas.microsoft.com/office/drawing/2014/main" id="{3AF1C57D-A197-2A47-828B-2F8F44F798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31299" y="-71437"/>
            <a:ext cx="4153484" cy="5975351"/>
          </a:xfrm>
          <a:custGeom>
            <a:avLst/>
            <a:gdLst/>
            <a:ahLst/>
            <a:cxnLst/>
            <a:rect l="l" t="t" r="r" b="b"/>
            <a:pathLst>
              <a:path w="4760702" h="6856413">
                <a:moveTo>
                  <a:pt x="0" y="0"/>
                </a:moveTo>
                <a:lnTo>
                  <a:pt x="4760702" y="0"/>
                </a:lnTo>
                <a:lnTo>
                  <a:pt x="4760702" y="6856413"/>
                </a:lnTo>
                <a:lnTo>
                  <a:pt x="168269" y="6856413"/>
                </a:lnTo>
                <a:lnTo>
                  <a:pt x="228520" y="6494592"/>
                </a:lnTo>
                <a:cubicBezTo>
                  <a:pt x="521784" y="4449343"/>
                  <a:pt x="126947" y="2404092"/>
                  <a:pt x="14408" y="358842"/>
                </a:cubicBezTo>
                <a:close/>
              </a:path>
            </a:pathLst>
          </a:custGeom>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0925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in a small boat in a body of water&#10;&#10;Description automatically generated">
            <a:extLst>
              <a:ext uri="{FF2B5EF4-FFF2-40B4-BE49-F238E27FC236}">
                <a16:creationId xmlns:a16="http://schemas.microsoft.com/office/drawing/2014/main" id="{DE1E2DC3-A5FA-A442-A891-04C4F8A3B6B8}"/>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0242" y="632990"/>
            <a:ext cx="4062643" cy="1043409"/>
          </a:xfrm>
        </p:spPr>
        <p:txBody>
          <a:bodyPr>
            <a:normAutofit/>
          </a:bodyPr>
          <a:lstStyle/>
          <a:p>
            <a:r>
              <a:rPr lang="en-CA" sz="3300" b="1" dirty="0"/>
              <a:t>Communication Skills: OARS Model</a:t>
            </a:r>
            <a:endParaRPr lang="en-US" sz="3300" b="1" dirty="0"/>
          </a:p>
        </p:txBody>
      </p:sp>
      <p:sp>
        <p:nvSpPr>
          <p:cNvPr id="3" name="Content Placeholder 2"/>
          <p:cNvSpPr>
            <a:spLocks noGrp="1"/>
          </p:cNvSpPr>
          <p:nvPr>
            <p:ph idx="1"/>
          </p:nvPr>
        </p:nvSpPr>
        <p:spPr>
          <a:xfrm>
            <a:off x="520241" y="1774372"/>
            <a:ext cx="4292643" cy="3305628"/>
          </a:xfrm>
        </p:spPr>
        <p:txBody>
          <a:bodyPr anchor="t">
            <a:normAutofit fontScale="92500" lnSpcReduction="10000"/>
          </a:bodyPr>
          <a:lstStyle/>
          <a:p>
            <a:r>
              <a:rPr lang="en-US" sz="2400" dirty="0"/>
              <a:t>The OARS Model can be used to remember key communication skills. </a:t>
            </a:r>
          </a:p>
          <a:p>
            <a:r>
              <a:rPr lang="en-US" sz="2400" dirty="0"/>
              <a:t>Does not have to be used in this order</a:t>
            </a:r>
          </a:p>
          <a:p>
            <a:endParaRPr lang="en-US" sz="2400" dirty="0"/>
          </a:p>
          <a:p>
            <a:pPr lvl="1"/>
            <a:r>
              <a:rPr lang="en-US" b="1" dirty="0"/>
              <a:t>O = </a:t>
            </a:r>
            <a:r>
              <a:rPr lang="en-US" dirty="0"/>
              <a:t>Open-ended questions</a:t>
            </a:r>
          </a:p>
          <a:p>
            <a:pPr lvl="1"/>
            <a:r>
              <a:rPr lang="en-US" b="1" dirty="0"/>
              <a:t>A = </a:t>
            </a:r>
            <a:r>
              <a:rPr lang="en-US" dirty="0"/>
              <a:t>Active listening</a:t>
            </a:r>
          </a:p>
          <a:p>
            <a:pPr lvl="1"/>
            <a:r>
              <a:rPr lang="en-US" b="1" dirty="0"/>
              <a:t>R = </a:t>
            </a:r>
            <a:r>
              <a:rPr lang="en-US" dirty="0"/>
              <a:t>Reflection</a:t>
            </a:r>
          </a:p>
          <a:p>
            <a:pPr lvl="1"/>
            <a:r>
              <a:rPr lang="en-US" b="1" dirty="0"/>
              <a:t>S = </a:t>
            </a:r>
            <a:r>
              <a:rPr lang="en-US" dirty="0"/>
              <a:t>Summarize</a:t>
            </a:r>
          </a:p>
        </p:txBody>
      </p:sp>
      <p:sp>
        <p:nvSpPr>
          <p:cNvPr id="7" name="TextBox 6">
            <a:extLst>
              <a:ext uri="{FF2B5EF4-FFF2-40B4-BE49-F238E27FC236}">
                <a16:creationId xmlns:a16="http://schemas.microsoft.com/office/drawing/2014/main" id="{B96421B7-5109-8C43-9F3E-F3CD32E43565}"/>
              </a:ext>
            </a:extLst>
          </p:cNvPr>
          <p:cNvSpPr txBox="1"/>
          <p:nvPr/>
        </p:nvSpPr>
        <p:spPr>
          <a:xfrm>
            <a:off x="9896179" y="6657945"/>
            <a:ext cx="229582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File:'Tambar'_a_Faroese_rowing_boat,_20_ft.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52294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804998" y="798445"/>
            <a:ext cx="4803636" cy="1311664"/>
          </a:xfrm>
        </p:spPr>
        <p:txBody>
          <a:bodyPr>
            <a:normAutofit/>
          </a:bodyPr>
          <a:lstStyle/>
          <a:p>
            <a:r>
              <a:rPr lang="en-CA" b="1">
                <a:solidFill>
                  <a:srgbClr val="000000"/>
                </a:solidFill>
              </a:rPr>
              <a:t>OARS - Open-Ended Questions</a:t>
            </a:r>
          </a:p>
        </p:txBody>
      </p:sp>
      <p:sp>
        <p:nvSpPr>
          <p:cNvPr id="3" name="Content Placeholder 2"/>
          <p:cNvSpPr>
            <a:spLocks noGrp="1"/>
          </p:cNvSpPr>
          <p:nvPr>
            <p:ph idx="1"/>
          </p:nvPr>
        </p:nvSpPr>
        <p:spPr>
          <a:xfrm>
            <a:off x="804997" y="2272143"/>
            <a:ext cx="5230677" cy="3788830"/>
          </a:xfrm>
        </p:spPr>
        <p:txBody>
          <a:bodyPr anchor="ctr">
            <a:normAutofit/>
          </a:bodyPr>
          <a:lstStyle/>
          <a:p>
            <a:r>
              <a:rPr lang="en-CA" sz="2400" dirty="0">
                <a:solidFill>
                  <a:srgbClr val="000000"/>
                </a:solidFill>
              </a:rPr>
              <a:t>Helps the mentees explore events, feelings, and options for action</a:t>
            </a:r>
            <a:endParaRPr lang="en-CA" sz="2400" dirty="0">
              <a:solidFill>
                <a:srgbClr val="000000"/>
              </a:solidFill>
              <a:cs typeface="Calibri"/>
            </a:endParaRPr>
          </a:p>
          <a:p>
            <a:r>
              <a:rPr lang="en-CA" sz="2400" dirty="0">
                <a:solidFill>
                  <a:srgbClr val="000000"/>
                </a:solidFill>
              </a:rPr>
              <a:t>Encourages the mentees to do most of the talking</a:t>
            </a:r>
            <a:endParaRPr lang="en-CA" sz="2400" dirty="0">
              <a:solidFill>
                <a:srgbClr val="000000"/>
              </a:solidFill>
              <a:cs typeface="Calibri"/>
            </a:endParaRPr>
          </a:p>
          <a:p>
            <a:r>
              <a:rPr lang="en-CA" sz="2400" dirty="0">
                <a:solidFill>
                  <a:srgbClr val="000000"/>
                </a:solidFill>
              </a:rPr>
              <a:t>Begin with words such as “How”, “What”, or phrases such as “Tell me more about…”</a:t>
            </a:r>
            <a:endParaRPr lang="en-CA" sz="2400" dirty="0">
              <a:solidFill>
                <a:srgbClr val="000000"/>
              </a:solidFill>
              <a:cs typeface="Calibri"/>
            </a:endParaRPr>
          </a:p>
          <a:p>
            <a:r>
              <a:rPr lang="en-CA" sz="2400" dirty="0">
                <a:solidFill>
                  <a:srgbClr val="000000"/>
                </a:solidFill>
              </a:rPr>
              <a:t>Avoid questions beginning with “why” – can make people feel defensive</a:t>
            </a:r>
            <a:endParaRPr lang="en-CA" sz="2400" dirty="0">
              <a:solidFill>
                <a:srgbClr val="000000"/>
              </a:solidFill>
              <a:cs typeface="Calibri"/>
            </a:endParaRPr>
          </a:p>
        </p:txBody>
      </p:sp>
      <p:sp>
        <p:nvSpPr>
          <p:cNvPr id="32"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FC1AC4C4-D3C2-4F5D-A9AF-A4E4984921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62189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pPr algn="ctr"/>
            <a:r>
              <a:rPr lang="en-CA" sz="4000" b="1" dirty="0">
                <a:solidFill>
                  <a:srgbClr val="FFFFFF"/>
                </a:solidFill>
              </a:rPr>
              <a:t>OARS - Open-Ended Question Examples </a:t>
            </a:r>
            <a:endParaRPr lang="en-US" sz="4000" b="1" dirty="0">
              <a:solidFill>
                <a:srgbClr val="FFFFFF"/>
              </a:solidFill>
            </a:endParaRPr>
          </a:p>
        </p:txBody>
      </p:sp>
      <p:graphicFrame>
        <p:nvGraphicFramePr>
          <p:cNvPr id="5" name="Content Placeholder 2">
            <a:extLst>
              <a:ext uri="{FF2B5EF4-FFF2-40B4-BE49-F238E27FC236}">
                <a16:creationId xmlns:a16="http://schemas.microsoft.com/office/drawing/2014/main" id="{7C25E944-3913-447B-AB9D-68026C3C6745}"/>
              </a:ext>
            </a:extLst>
          </p:cNvPr>
          <p:cNvGraphicFramePr>
            <a:graphicFrameLocks noGrp="1"/>
          </p:cNvGraphicFramePr>
          <p:nvPr>
            <p:ph idx="1"/>
            <p:extLst>
              <p:ext uri="{D42A27DB-BD31-4B8C-83A1-F6EECF244321}">
                <p14:modId xmlns:p14="http://schemas.microsoft.com/office/powerpoint/2010/main" val="250146883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690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229" y="-1971933"/>
            <a:ext cx="6488197" cy="5557838"/>
          </a:xfrm>
        </p:spPr>
        <p:txBody>
          <a:bodyPr anchor="ctr">
            <a:normAutofit/>
          </a:bodyPr>
          <a:lstStyle/>
          <a:p>
            <a:r>
              <a:rPr lang="en-CA" sz="3600" b="1" dirty="0"/>
              <a:t>OARS – Active Listening Skills</a:t>
            </a:r>
            <a:endParaRPr lang="en-US" sz="3600" b="1" dirty="0"/>
          </a:p>
        </p:txBody>
      </p:sp>
      <p:sp>
        <p:nvSpPr>
          <p:cNvPr id="3" name="Content Placeholder 2"/>
          <p:cNvSpPr>
            <a:spLocks noGrp="1"/>
          </p:cNvSpPr>
          <p:nvPr>
            <p:ph idx="1"/>
          </p:nvPr>
        </p:nvSpPr>
        <p:spPr>
          <a:xfrm>
            <a:off x="531340" y="806986"/>
            <a:ext cx="6981567" cy="5557838"/>
          </a:xfrm>
        </p:spPr>
        <p:txBody>
          <a:bodyPr anchor="ctr">
            <a:normAutofit/>
          </a:bodyPr>
          <a:lstStyle/>
          <a:p>
            <a:r>
              <a:rPr lang="en-US" dirty="0"/>
              <a:t>Pay attention</a:t>
            </a:r>
          </a:p>
          <a:p>
            <a:r>
              <a:rPr lang="en-US" dirty="0"/>
              <a:t>Ask questions to clarify as needed</a:t>
            </a:r>
          </a:p>
          <a:p>
            <a:pPr lvl="1"/>
            <a:r>
              <a:rPr lang="en-US" sz="2800" dirty="0"/>
              <a:t>“Just to make sure I understand…”</a:t>
            </a:r>
          </a:p>
          <a:p>
            <a:r>
              <a:rPr lang="en-US" dirty="0"/>
              <a:t>Affirming presence</a:t>
            </a:r>
          </a:p>
          <a:p>
            <a:pPr lvl="1"/>
            <a:r>
              <a:rPr lang="en-US" sz="2800" dirty="0"/>
              <a:t>Give the Mentee the message “I see you and hear you”</a:t>
            </a:r>
          </a:p>
          <a:p>
            <a:pPr lvl="1"/>
            <a:r>
              <a:rPr lang="en-US" sz="2800" dirty="0"/>
              <a:t>Your tone of voice and using their name can be affirming</a:t>
            </a:r>
          </a:p>
          <a:p>
            <a:pPr lvl="1"/>
            <a:r>
              <a:rPr lang="en-US" sz="2800" dirty="0"/>
              <a:t>Validate their feelings “It’s normal and okay to feel this way”</a:t>
            </a:r>
          </a:p>
        </p:txBody>
      </p:sp>
      <p:pic>
        <p:nvPicPr>
          <p:cNvPr id="5" name="Picture 4">
            <a:extLst>
              <a:ext uri="{FF2B5EF4-FFF2-40B4-BE49-F238E27FC236}">
                <a16:creationId xmlns:a16="http://schemas.microsoft.com/office/drawing/2014/main" id="{78E21226-8113-418E-8E23-6F9BF8F970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7431298" y="0"/>
            <a:ext cx="4760702" cy="6856413"/>
          </a:xfrm>
          <a:custGeom>
            <a:avLst/>
            <a:gdLst/>
            <a:ahLst/>
            <a:cxnLst/>
            <a:rect l="l" t="t" r="r" b="b"/>
            <a:pathLst>
              <a:path w="4760702" h="6856413">
                <a:moveTo>
                  <a:pt x="0" y="0"/>
                </a:moveTo>
                <a:lnTo>
                  <a:pt x="4760702" y="0"/>
                </a:lnTo>
                <a:lnTo>
                  <a:pt x="4760702" y="6856413"/>
                </a:lnTo>
                <a:lnTo>
                  <a:pt x="168269" y="6856413"/>
                </a:lnTo>
                <a:lnTo>
                  <a:pt x="228520" y="6494592"/>
                </a:lnTo>
                <a:cubicBezTo>
                  <a:pt x="521784" y="4449343"/>
                  <a:pt x="126947" y="2404092"/>
                  <a:pt x="14408" y="358842"/>
                </a:cubicBezTo>
                <a:close/>
              </a:path>
            </a:pathLst>
          </a:custGeom>
        </p:spPr>
      </p:pic>
    </p:spTree>
    <p:extLst>
      <p:ext uri="{BB962C8B-B14F-4D97-AF65-F5344CB8AC3E}">
        <p14:creationId xmlns:p14="http://schemas.microsoft.com/office/powerpoint/2010/main" val="5384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BEB3B39-E9CE-446D-8087-1A554F6228FA}"/>
              </a:ext>
            </a:extLst>
          </p:cNvPr>
          <p:cNvSpPr txBox="1"/>
          <p:nvPr/>
        </p:nvSpPr>
        <p:spPr>
          <a:xfrm>
            <a:off x="5275032" y="1443343"/>
            <a:ext cx="4394717" cy="4247317"/>
          </a:xfrm>
          <a:prstGeom prst="rect">
            <a:avLst/>
          </a:prstGeom>
          <a:noFill/>
        </p:spPr>
        <p:txBody>
          <a:bodyPr wrap="square" rtlCol="0">
            <a:spAutoFit/>
          </a:bodyPr>
          <a:lstStyle/>
          <a:p>
            <a:endParaRPr lang="en-US" sz="2800" dirty="0"/>
          </a:p>
          <a:p>
            <a:r>
              <a:rPr lang="en-US" sz="2800" dirty="0"/>
              <a:t>Added value for members.  Another great reason to join FPSA.</a:t>
            </a:r>
          </a:p>
          <a:p>
            <a:endParaRPr lang="en-US" sz="2800" dirty="0"/>
          </a:p>
          <a:p>
            <a:r>
              <a:rPr lang="en-US" sz="2800" dirty="0"/>
              <a:t>Providing FPSA members with another resource to obtain further education &amp; professional development. </a:t>
            </a:r>
            <a:endParaRPr lang="en-US" dirty="0"/>
          </a:p>
          <a:p>
            <a:r>
              <a:rPr lang="en-US" dirty="0"/>
              <a:t> </a:t>
            </a:r>
          </a:p>
        </p:txBody>
      </p:sp>
      <p:sp>
        <p:nvSpPr>
          <p:cNvPr id="5" name="Title 4">
            <a:extLst>
              <a:ext uri="{FF2B5EF4-FFF2-40B4-BE49-F238E27FC236}">
                <a16:creationId xmlns:a16="http://schemas.microsoft.com/office/drawing/2014/main" id="{1381971A-717D-4AC4-AA88-C1DCB4D05B73}"/>
              </a:ext>
            </a:extLst>
          </p:cNvPr>
          <p:cNvSpPr>
            <a:spLocks noGrp="1"/>
          </p:cNvSpPr>
          <p:nvPr>
            <p:ph type="title"/>
          </p:nvPr>
        </p:nvSpPr>
        <p:spPr>
          <a:xfrm>
            <a:off x="698240" y="649125"/>
            <a:ext cx="10515600" cy="909087"/>
          </a:xfrm>
        </p:spPr>
        <p:txBody>
          <a:bodyPr/>
          <a:lstStyle/>
          <a:p>
            <a:r>
              <a:rPr lang="en-US" dirty="0"/>
              <a:t>Mentor Circle Value to FPSA</a:t>
            </a:r>
          </a:p>
        </p:txBody>
      </p:sp>
      <p:pic>
        <p:nvPicPr>
          <p:cNvPr id="3" name="Picture 2" descr="A picture containing drawing&#10;&#10;Description automatically generated">
            <a:extLst>
              <a:ext uri="{FF2B5EF4-FFF2-40B4-BE49-F238E27FC236}">
                <a16:creationId xmlns:a16="http://schemas.microsoft.com/office/drawing/2014/main" id="{B22575D7-0A43-7140-9C80-6399CD13BF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8161" y="1602200"/>
            <a:ext cx="3264050" cy="4094279"/>
          </a:xfrm>
          <a:prstGeom prst="rect">
            <a:avLst/>
          </a:prstGeom>
        </p:spPr>
      </p:pic>
    </p:spTree>
    <p:extLst>
      <p:ext uri="{BB962C8B-B14F-4D97-AF65-F5344CB8AC3E}">
        <p14:creationId xmlns:p14="http://schemas.microsoft.com/office/powerpoint/2010/main" val="3676091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4039" y="365125"/>
            <a:ext cx="7164493" cy="1325563"/>
          </a:xfrm>
        </p:spPr>
        <p:txBody>
          <a:bodyPr>
            <a:normAutofit/>
          </a:bodyPr>
          <a:lstStyle/>
          <a:p>
            <a:r>
              <a:rPr lang="en-CA" b="1"/>
              <a:t>OARS – Reflective Listening</a:t>
            </a:r>
          </a:p>
        </p:txBody>
      </p:sp>
      <p:pic>
        <p:nvPicPr>
          <p:cNvPr id="6" name="Picture 5" descr="A picture containing person, holding, object, hand&#10;&#10;Description automatically generated">
            <a:extLst>
              <a:ext uri="{FF2B5EF4-FFF2-40B4-BE49-F238E27FC236}">
                <a16:creationId xmlns:a16="http://schemas.microsoft.com/office/drawing/2014/main" id="{869EE6BB-5A4B-3241-8C0A-BE444CD2D441}"/>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r="-2" b="-2"/>
          <a:stretch/>
        </p:blipFill>
        <p:spPr>
          <a:xfrm>
            <a:off x="480060" y="896809"/>
            <a:ext cx="3425957" cy="5063901"/>
          </a:xfrm>
          <a:prstGeom prst="snip2DiagRect">
            <a:avLst/>
          </a:prstGeom>
          <a:solidFill>
            <a:srgbClr val="FFFFFF">
              <a:shade val="85000"/>
            </a:srgbClr>
          </a:solidFill>
          <a:ln w="889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1"/>
          </p:nvPr>
        </p:nvSpPr>
        <p:spPr>
          <a:xfrm>
            <a:off x="4387515" y="2022601"/>
            <a:ext cx="7161017" cy="4154361"/>
          </a:xfrm>
        </p:spPr>
        <p:txBody>
          <a:bodyPr vert="horz" lIns="91440" tIns="45720" rIns="91440" bIns="45720" rtlCol="0" anchor="t">
            <a:normAutofit/>
          </a:bodyPr>
          <a:lstStyle/>
          <a:p>
            <a:pPr marL="0" indent="0">
              <a:buNone/>
            </a:pPr>
            <a:r>
              <a:rPr lang="en-CA" sz="2400" dirty="0"/>
              <a:t>Reflect back what you think the mentee is saying, or what you observe. For example:</a:t>
            </a:r>
            <a:endParaRPr lang="en-CA" sz="2400" dirty="0">
              <a:cs typeface="Calibri"/>
            </a:endParaRPr>
          </a:p>
          <a:p>
            <a:pPr lvl="1"/>
            <a:r>
              <a:rPr lang="en-CA" dirty="0"/>
              <a:t>It sounds like…[paraphrase] Is that right?</a:t>
            </a:r>
            <a:endParaRPr lang="en-CA" dirty="0">
              <a:cs typeface="Calibri"/>
            </a:endParaRPr>
          </a:p>
          <a:p>
            <a:pPr lvl="1"/>
            <a:r>
              <a:rPr lang="en-CA" dirty="0"/>
              <a:t>I hear you saying that…[paraphrase] Is that how you’re feeling?</a:t>
            </a:r>
            <a:endParaRPr lang="en-CA" dirty="0">
              <a:cs typeface="Calibri"/>
            </a:endParaRPr>
          </a:p>
          <a:p>
            <a:r>
              <a:rPr lang="en-CA" sz="2400" dirty="0"/>
              <a:t>Helps ensure that you understand what the mentee is saying</a:t>
            </a:r>
            <a:endParaRPr lang="en-CA" sz="2400" dirty="0">
              <a:cs typeface="Calibri"/>
            </a:endParaRPr>
          </a:p>
          <a:p>
            <a:r>
              <a:rPr lang="en-CA" sz="2400" dirty="0"/>
              <a:t>Mentee can hear what they have said, clarify, feel understood</a:t>
            </a:r>
            <a:endParaRPr lang="en-CA" sz="2400" dirty="0">
              <a:cs typeface="Calibri"/>
            </a:endParaRPr>
          </a:p>
        </p:txBody>
      </p:sp>
    </p:spTree>
    <p:extLst>
      <p:ext uri="{BB962C8B-B14F-4D97-AF65-F5344CB8AC3E}">
        <p14:creationId xmlns:p14="http://schemas.microsoft.com/office/powerpoint/2010/main" val="186429559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CA" b="1" dirty="0">
                <a:solidFill>
                  <a:schemeClr val="accent1"/>
                </a:solidFill>
              </a:rPr>
              <a:t>OARS - Summarizing</a:t>
            </a:r>
            <a:endParaRPr lang="en-US" b="1" dirty="0">
              <a:solidFill>
                <a:schemeClr val="accent1"/>
              </a:solidFill>
            </a:endParaRPr>
          </a:p>
        </p:txBody>
      </p:sp>
      <p:sp>
        <p:nvSpPr>
          <p:cNvPr id="3" name="Content Placeholder 2"/>
          <p:cNvSpPr>
            <a:spLocks noGrp="1"/>
          </p:cNvSpPr>
          <p:nvPr>
            <p:ph idx="1"/>
          </p:nvPr>
        </p:nvSpPr>
        <p:spPr>
          <a:xfrm>
            <a:off x="1136428" y="1953127"/>
            <a:ext cx="7280385" cy="3952263"/>
          </a:xfrm>
        </p:spPr>
        <p:txBody>
          <a:bodyPr anchor="ctr">
            <a:normAutofit lnSpcReduction="10000"/>
          </a:bodyPr>
          <a:lstStyle/>
          <a:p>
            <a:r>
              <a:rPr lang="en-US" sz="2400" dirty="0"/>
              <a:t>Summarizing is a good way to organize thoughts and pull together key points.</a:t>
            </a:r>
          </a:p>
          <a:p>
            <a:r>
              <a:rPr lang="en-US" sz="2400" b="1" dirty="0"/>
              <a:t>Useful if a mentee or the group gets off track, when transitioning between topics, or at the end of a meeting.</a:t>
            </a:r>
          </a:p>
          <a:p>
            <a:r>
              <a:rPr lang="en-US" sz="2400" dirty="0"/>
              <a:t>End with an invitation for mentee to respond</a:t>
            </a:r>
          </a:p>
          <a:p>
            <a:pPr lvl="1"/>
            <a:r>
              <a:rPr lang="en-US" dirty="0"/>
              <a:t>What did I miss? What else would be helpful today? What other questions do you have?</a:t>
            </a:r>
          </a:p>
          <a:p>
            <a:r>
              <a:rPr lang="en-US" sz="2400" dirty="0"/>
              <a:t>For example:</a:t>
            </a:r>
          </a:p>
          <a:p>
            <a:pPr lvl="1"/>
            <a:r>
              <a:rPr lang="en-US" dirty="0"/>
              <a:t>Today, we’ve talked about… </a:t>
            </a:r>
          </a:p>
          <a:p>
            <a:pPr lvl="1"/>
            <a:r>
              <a:rPr lang="en-US" dirty="0"/>
              <a:t>So you’ve mentioned…</a:t>
            </a:r>
          </a:p>
        </p:txBody>
      </p:sp>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Quotes">
            <a:extLst>
              <a:ext uri="{FF2B5EF4-FFF2-40B4-BE49-F238E27FC236}">
                <a16:creationId xmlns:a16="http://schemas.microsoft.com/office/drawing/2014/main" id="{7B537124-ABEA-4446-97E1-B66D18824A0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95731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Freeform 35">
            <a:extLst>
              <a:ext uri="{FF2B5EF4-FFF2-40B4-BE49-F238E27FC236}">
                <a16:creationId xmlns:a16="http://schemas.microsoft.com/office/drawing/2014/main" id="{02260211-82A7-DB4D-A139-3D85A11DA9C8}"/>
              </a:ext>
            </a:extLst>
          </p:cNvPr>
          <p:cNvSpPr/>
          <p:nvPr/>
        </p:nvSpPr>
        <p:spPr>
          <a:xfrm>
            <a:off x="1983771" y="2615503"/>
            <a:ext cx="2507456" cy="974809"/>
          </a:xfrm>
          <a:custGeom>
            <a:avLst/>
            <a:gdLst>
              <a:gd name="connsiteX0" fmla="*/ 0 w 2507456"/>
              <a:gd name="connsiteY0" fmla="*/ 0 h 974809"/>
              <a:gd name="connsiteX1" fmla="*/ 2507456 w 2507456"/>
              <a:gd name="connsiteY1" fmla="*/ 0 h 974809"/>
              <a:gd name="connsiteX2" fmla="*/ 2507456 w 2507456"/>
              <a:gd name="connsiteY2" fmla="*/ 974809 h 974809"/>
              <a:gd name="connsiteX3" fmla="*/ 0 w 2507456"/>
              <a:gd name="connsiteY3" fmla="*/ 974809 h 974809"/>
              <a:gd name="connsiteX4" fmla="*/ 0 w 2507456"/>
              <a:gd name="connsiteY4" fmla="*/ 0 h 974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74809">
                <a:moveTo>
                  <a:pt x="0" y="0"/>
                </a:moveTo>
                <a:lnTo>
                  <a:pt x="2507456" y="0"/>
                </a:lnTo>
                <a:lnTo>
                  <a:pt x="2507456" y="974809"/>
                </a:lnTo>
                <a:lnTo>
                  <a:pt x="0" y="974809"/>
                </a:lnTo>
                <a:lnTo>
                  <a:pt x="0" y="0"/>
                </a:lnTo>
                <a:close/>
              </a:path>
            </a:pathLst>
          </a:custGeom>
          <a:solidFill>
            <a:schemeClr val="accent1">
              <a:lumMod val="75000"/>
            </a:schemeClr>
          </a:solidFill>
        </p:spPr>
        <p:style>
          <a:lnRef idx="2">
            <a:schemeClr val="accent4">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algn="ctr" defTabSz="1200150">
              <a:lnSpc>
                <a:spcPct val="90000"/>
              </a:lnSpc>
              <a:spcBef>
                <a:spcPct val="0"/>
              </a:spcBef>
              <a:spcAft>
                <a:spcPct val="35000"/>
              </a:spcAft>
            </a:pPr>
            <a:r>
              <a:rPr lang="en-US" sz="2700" b="1" dirty="0"/>
              <a:t>Body Language</a:t>
            </a:r>
            <a:endParaRPr lang="en-US" sz="2700" dirty="0"/>
          </a:p>
        </p:txBody>
      </p:sp>
      <p:sp>
        <p:nvSpPr>
          <p:cNvPr id="37" name="Freeform 36">
            <a:extLst>
              <a:ext uri="{FF2B5EF4-FFF2-40B4-BE49-F238E27FC236}">
                <a16:creationId xmlns:a16="http://schemas.microsoft.com/office/drawing/2014/main" id="{E044BAEC-2614-8D46-AA21-3D6460C8D008}"/>
              </a:ext>
            </a:extLst>
          </p:cNvPr>
          <p:cNvSpPr/>
          <p:nvPr/>
        </p:nvSpPr>
        <p:spPr>
          <a:xfrm>
            <a:off x="1983771" y="3590312"/>
            <a:ext cx="2507456" cy="2172568"/>
          </a:xfrm>
          <a:custGeom>
            <a:avLst/>
            <a:gdLst>
              <a:gd name="connsiteX0" fmla="*/ 0 w 2507456"/>
              <a:gd name="connsiteY0" fmla="*/ 0 h 2001104"/>
              <a:gd name="connsiteX1" fmla="*/ 2507456 w 2507456"/>
              <a:gd name="connsiteY1" fmla="*/ 0 h 2001104"/>
              <a:gd name="connsiteX2" fmla="*/ 2507456 w 2507456"/>
              <a:gd name="connsiteY2" fmla="*/ 2001104 h 2001104"/>
              <a:gd name="connsiteX3" fmla="*/ 0 w 2507456"/>
              <a:gd name="connsiteY3" fmla="*/ 2001104 h 2001104"/>
              <a:gd name="connsiteX4" fmla="*/ 0 w 2507456"/>
              <a:gd name="connsiteY4" fmla="*/ 0 h 200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001104">
                <a:moveTo>
                  <a:pt x="0" y="0"/>
                </a:moveTo>
                <a:lnTo>
                  <a:pt x="2507456" y="0"/>
                </a:lnTo>
                <a:lnTo>
                  <a:pt x="2507456" y="2001104"/>
                </a:lnTo>
                <a:lnTo>
                  <a:pt x="0" y="2001104"/>
                </a:lnTo>
                <a:lnTo>
                  <a:pt x="0" y="0"/>
                </a:lnTo>
                <a:close/>
              </a:path>
            </a:pathLst>
          </a:custGeom>
          <a:solidFill>
            <a:schemeClr val="bg2">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defTabSz="1200150">
              <a:lnSpc>
                <a:spcPct val="90000"/>
              </a:lnSpc>
              <a:spcBef>
                <a:spcPct val="0"/>
              </a:spcBef>
              <a:spcAft>
                <a:spcPct val="15000"/>
              </a:spcAft>
              <a:buChar char="••"/>
            </a:pPr>
            <a:r>
              <a:rPr lang="en-CA" sz="2800" dirty="0"/>
              <a:t>Facial expression </a:t>
            </a:r>
          </a:p>
          <a:p>
            <a:pPr marL="228600" lvl="1" indent="-228600" defTabSz="1200150">
              <a:lnSpc>
                <a:spcPct val="90000"/>
              </a:lnSpc>
              <a:spcBef>
                <a:spcPct val="0"/>
              </a:spcBef>
              <a:spcAft>
                <a:spcPct val="15000"/>
              </a:spcAft>
              <a:buChar char="••"/>
            </a:pPr>
            <a:r>
              <a:rPr lang="en-CA" sz="2800" dirty="0"/>
              <a:t>Eye contact</a:t>
            </a:r>
          </a:p>
          <a:p>
            <a:pPr marL="228600" lvl="1" indent="-228600" defTabSz="1200150">
              <a:lnSpc>
                <a:spcPct val="90000"/>
              </a:lnSpc>
              <a:spcBef>
                <a:spcPct val="0"/>
              </a:spcBef>
              <a:spcAft>
                <a:spcPct val="15000"/>
              </a:spcAft>
              <a:buChar char="••"/>
            </a:pPr>
            <a:r>
              <a:rPr lang="en-CA" sz="2800" dirty="0"/>
              <a:t>Posture </a:t>
            </a:r>
          </a:p>
        </p:txBody>
      </p:sp>
      <p:sp>
        <p:nvSpPr>
          <p:cNvPr id="38" name="Freeform 37">
            <a:extLst>
              <a:ext uri="{FF2B5EF4-FFF2-40B4-BE49-F238E27FC236}">
                <a16:creationId xmlns:a16="http://schemas.microsoft.com/office/drawing/2014/main" id="{67995541-CCE7-F94B-8CEC-D9B4AEBDD95D}"/>
              </a:ext>
            </a:extLst>
          </p:cNvPr>
          <p:cNvSpPr/>
          <p:nvPr/>
        </p:nvSpPr>
        <p:spPr>
          <a:xfrm>
            <a:off x="4842271" y="2615503"/>
            <a:ext cx="2507456" cy="974809"/>
          </a:xfrm>
          <a:custGeom>
            <a:avLst/>
            <a:gdLst>
              <a:gd name="connsiteX0" fmla="*/ 0 w 2507456"/>
              <a:gd name="connsiteY0" fmla="*/ 0 h 974809"/>
              <a:gd name="connsiteX1" fmla="*/ 2507456 w 2507456"/>
              <a:gd name="connsiteY1" fmla="*/ 0 h 974809"/>
              <a:gd name="connsiteX2" fmla="*/ 2507456 w 2507456"/>
              <a:gd name="connsiteY2" fmla="*/ 974809 h 974809"/>
              <a:gd name="connsiteX3" fmla="*/ 0 w 2507456"/>
              <a:gd name="connsiteY3" fmla="*/ 974809 h 974809"/>
              <a:gd name="connsiteX4" fmla="*/ 0 w 2507456"/>
              <a:gd name="connsiteY4" fmla="*/ 0 h 974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74809">
                <a:moveTo>
                  <a:pt x="0" y="0"/>
                </a:moveTo>
                <a:lnTo>
                  <a:pt x="2507456" y="0"/>
                </a:lnTo>
                <a:lnTo>
                  <a:pt x="2507456" y="974809"/>
                </a:lnTo>
                <a:lnTo>
                  <a:pt x="0" y="974809"/>
                </a:lnTo>
                <a:lnTo>
                  <a:pt x="0" y="0"/>
                </a:lnTo>
                <a:close/>
              </a:path>
            </a:pathLst>
          </a:custGeom>
          <a:solidFill>
            <a:schemeClr val="accent1">
              <a:lumMod val="75000"/>
            </a:schemeClr>
          </a:solidFill>
        </p:spPr>
        <p:style>
          <a:lnRef idx="2">
            <a:schemeClr val="accent4">
              <a:hueOff val="-2232385"/>
              <a:satOff val="13449"/>
              <a:lumOff val="1078"/>
              <a:alphaOff val="0"/>
            </a:schemeClr>
          </a:lnRef>
          <a:fillRef idx="1">
            <a:schemeClr val="accent4">
              <a:hueOff val="-2232385"/>
              <a:satOff val="13449"/>
              <a:lumOff val="1078"/>
              <a:alphaOff val="0"/>
            </a:schemeClr>
          </a:fillRef>
          <a:effectRef idx="1">
            <a:schemeClr val="accent4">
              <a:hueOff val="-2232385"/>
              <a:satOff val="13449"/>
              <a:lumOff val="1078"/>
              <a:alphaOff val="0"/>
            </a:schemeClr>
          </a:effectRef>
          <a:fontRef idx="minor">
            <a:schemeClr val="lt1"/>
          </a:fontRef>
        </p:style>
        <p:txBody>
          <a:bodyPr spcFirstLastPara="0" vert="horz" wrap="square" lIns="192024" tIns="109728" rIns="192024" bIns="109728" numCol="1" spcCol="1270" anchor="ctr" anchorCtr="0">
            <a:noAutofit/>
          </a:bodyPr>
          <a:lstStyle/>
          <a:p>
            <a:pPr algn="ctr" defTabSz="1200150">
              <a:lnSpc>
                <a:spcPct val="90000"/>
              </a:lnSpc>
              <a:spcBef>
                <a:spcPct val="0"/>
              </a:spcBef>
              <a:spcAft>
                <a:spcPct val="35000"/>
              </a:spcAft>
            </a:pPr>
            <a:r>
              <a:rPr lang="en-CA" sz="2700" b="1" dirty="0"/>
              <a:t>Attending Behaviors</a:t>
            </a:r>
          </a:p>
        </p:txBody>
      </p:sp>
      <p:sp>
        <p:nvSpPr>
          <p:cNvPr id="39" name="Freeform 38">
            <a:extLst>
              <a:ext uri="{FF2B5EF4-FFF2-40B4-BE49-F238E27FC236}">
                <a16:creationId xmlns:a16="http://schemas.microsoft.com/office/drawing/2014/main" id="{DEB3A8C8-6005-6840-AC99-DF957F1D3A54}"/>
              </a:ext>
            </a:extLst>
          </p:cNvPr>
          <p:cNvSpPr/>
          <p:nvPr/>
        </p:nvSpPr>
        <p:spPr>
          <a:xfrm>
            <a:off x="4842271" y="3590312"/>
            <a:ext cx="2507456" cy="2172568"/>
          </a:xfrm>
          <a:custGeom>
            <a:avLst/>
            <a:gdLst>
              <a:gd name="connsiteX0" fmla="*/ 0 w 2507456"/>
              <a:gd name="connsiteY0" fmla="*/ 0 h 2001104"/>
              <a:gd name="connsiteX1" fmla="*/ 2507456 w 2507456"/>
              <a:gd name="connsiteY1" fmla="*/ 0 h 2001104"/>
              <a:gd name="connsiteX2" fmla="*/ 2507456 w 2507456"/>
              <a:gd name="connsiteY2" fmla="*/ 2001104 h 2001104"/>
              <a:gd name="connsiteX3" fmla="*/ 0 w 2507456"/>
              <a:gd name="connsiteY3" fmla="*/ 2001104 h 2001104"/>
              <a:gd name="connsiteX4" fmla="*/ 0 w 2507456"/>
              <a:gd name="connsiteY4" fmla="*/ 0 h 200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001104">
                <a:moveTo>
                  <a:pt x="0" y="0"/>
                </a:moveTo>
                <a:lnTo>
                  <a:pt x="2507456" y="0"/>
                </a:lnTo>
                <a:lnTo>
                  <a:pt x="2507456" y="2001104"/>
                </a:lnTo>
                <a:lnTo>
                  <a:pt x="0" y="2001104"/>
                </a:lnTo>
                <a:lnTo>
                  <a:pt x="0" y="0"/>
                </a:lnTo>
                <a:close/>
              </a:path>
            </a:pathLst>
          </a:custGeom>
          <a:solidFill>
            <a:schemeClr val="bg2">
              <a:alpha val="90000"/>
            </a:schemeClr>
          </a:solidFill>
        </p:spPr>
        <p:style>
          <a:lnRef idx="2">
            <a:schemeClr val="accent4">
              <a:tint val="40000"/>
              <a:alpha val="90000"/>
              <a:hueOff val="-1972855"/>
              <a:satOff val="11079"/>
              <a:lumOff val="704"/>
              <a:alphaOff val="0"/>
            </a:schemeClr>
          </a:lnRef>
          <a:fillRef idx="1">
            <a:schemeClr val="accent4">
              <a:tint val="40000"/>
              <a:alpha val="90000"/>
              <a:hueOff val="-1972855"/>
              <a:satOff val="11079"/>
              <a:lumOff val="704"/>
              <a:alphaOff val="0"/>
            </a:schemeClr>
          </a:fillRef>
          <a:effectRef idx="0">
            <a:schemeClr val="accent4">
              <a:tint val="40000"/>
              <a:alpha val="90000"/>
              <a:hueOff val="-1972855"/>
              <a:satOff val="11079"/>
              <a:lumOff val="704"/>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defTabSz="1200150">
              <a:lnSpc>
                <a:spcPct val="90000"/>
              </a:lnSpc>
              <a:spcBef>
                <a:spcPct val="0"/>
              </a:spcBef>
              <a:spcAft>
                <a:spcPct val="15000"/>
              </a:spcAft>
              <a:buChar char="••"/>
            </a:pPr>
            <a:r>
              <a:rPr lang="en-CA" sz="2800" dirty="0"/>
              <a:t>Nodding</a:t>
            </a:r>
          </a:p>
          <a:p>
            <a:pPr marL="228600" lvl="1" indent="-228600" defTabSz="1200150">
              <a:lnSpc>
                <a:spcPct val="90000"/>
              </a:lnSpc>
              <a:spcBef>
                <a:spcPct val="0"/>
              </a:spcBef>
              <a:spcAft>
                <a:spcPct val="15000"/>
              </a:spcAft>
              <a:buChar char="••"/>
            </a:pPr>
            <a:r>
              <a:rPr lang="en-CA" sz="2800" dirty="0"/>
              <a:t>Smiling</a:t>
            </a:r>
          </a:p>
          <a:p>
            <a:pPr marL="228600" lvl="1" indent="-228600" defTabSz="1200150">
              <a:lnSpc>
                <a:spcPct val="90000"/>
              </a:lnSpc>
              <a:spcBef>
                <a:spcPct val="0"/>
              </a:spcBef>
              <a:spcAft>
                <a:spcPct val="15000"/>
              </a:spcAft>
              <a:buChar char="••"/>
            </a:pPr>
            <a:r>
              <a:rPr lang="en-CA" sz="2800" dirty="0"/>
              <a:t>No fidgeting or checking email</a:t>
            </a:r>
          </a:p>
        </p:txBody>
      </p:sp>
      <p:sp>
        <p:nvSpPr>
          <p:cNvPr id="40" name="Freeform 39">
            <a:extLst>
              <a:ext uri="{FF2B5EF4-FFF2-40B4-BE49-F238E27FC236}">
                <a16:creationId xmlns:a16="http://schemas.microsoft.com/office/drawing/2014/main" id="{E3310914-AFD1-344C-AEAA-82FF83BFCB42}"/>
              </a:ext>
            </a:extLst>
          </p:cNvPr>
          <p:cNvSpPr/>
          <p:nvPr/>
        </p:nvSpPr>
        <p:spPr>
          <a:xfrm>
            <a:off x="7700771" y="2615503"/>
            <a:ext cx="2507456" cy="974809"/>
          </a:xfrm>
          <a:custGeom>
            <a:avLst/>
            <a:gdLst>
              <a:gd name="connsiteX0" fmla="*/ 0 w 2507456"/>
              <a:gd name="connsiteY0" fmla="*/ 0 h 974809"/>
              <a:gd name="connsiteX1" fmla="*/ 2507456 w 2507456"/>
              <a:gd name="connsiteY1" fmla="*/ 0 h 974809"/>
              <a:gd name="connsiteX2" fmla="*/ 2507456 w 2507456"/>
              <a:gd name="connsiteY2" fmla="*/ 974809 h 974809"/>
              <a:gd name="connsiteX3" fmla="*/ 0 w 2507456"/>
              <a:gd name="connsiteY3" fmla="*/ 974809 h 974809"/>
              <a:gd name="connsiteX4" fmla="*/ 0 w 2507456"/>
              <a:gd name="connsiteY4" fmla="*/ 0 h 974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974809">
                <a:moveTo>
                  <a:pt x="0" y="0"/>
                </a:moveTo>
                <a:lnTo>
                  <a:pt x="2507456" y="0"/>
                </a:lnTo>
                <a:lnTo>
                  <a:pt x="2507456" y="974809"/>
                </a:lnTo>
                <a:lnTo>
                  <a:pt x="0" y="974809"/>
                </a:lnTo>
                <a:lnTo>
                  <a:pt x="0" y="0"/>
                </a:lnTo>
                <a:close/>
              </a:path>
            </a:pathLst>
          </a:custGeom>
          <a:solidFill>
            <a:schemeClr val="accent1">
              <a:lumMod val="75000"/>
            </a:schemeClr>
          </a:solidFill>
          <a:ln>
            <a:noFill/>
          </a:ln>
        </p:spPr>
        <p:style>
          <a:lnRef idx="2">
            <a:schemeClr val="accent4">
              <a:hueOff val="-4464770"/>
              <a:satOff val="26899"/>
              <a:lumOff val="2156"/>
              <a:alphaOff val="0"/>
            </a:schemeClr>
          </a:lnRef>
          <a:fillRef idx="1">
            <a:schemeClr val="accent4">
              <a:hueOff val="-4464770"/>
              <a:satOff val="26899"/>
              <a:lumOff val="2156"/>
              <a:alphaOff val="0"/>
            </a:schemeClr>
          </a:fillRef>
          <a:effectRef idx="1">
            <a:schemeClr val="accent4">
              <a:hueOff val="-4464770"/>
              <a:satOff val="26899"/>
              <a:lumOff val="2156"/>
              <a:alphaOff val="0"/>
            </a:schemeClr>
          </a:effectRef>
          <a:fontRef idx="minor">
            <a:schemeClr val="lt1"/>
          </a:fontRef>
        </p:style>
        <p:txBody>
          <a:bodyPr spcFirstLastPara="0" vert="horz" wrap="square" lIns="192024" tIns="109728" rIns="192024" bIns="109728" numCol="1" spcCol="1270" anchor="ctr" anchorCtr="0">
            <a:noAutofit/>
          </a:bodyPr>
          <a:lstStyle/>
          <a:p>
            <a:pPr algn="ctr" defTabSz="1200150">
              <a:lnSpc>
                <a:spcPct val="90000"/>
              </a:lnSpc>
              <a:spcBef>
                <a:spcPct val="0"/>
              </a:spcBef>
              <a:spcAft>
                <a:spcPct val="35000"/>
              </a:spcAft>
            </a:pPr>
            <a:r>
              <a:rPr lang="en-CA" sz="2700" b="1" dirty="0"/>
              <a:t>Your Voice</a:t>
            </a:r>
          </a:p>
        </p:txBody>
      </p:sp>
      <p:sp>
        <p:nvSpPr>
          <p:cNvPr id="50" name="Rectangle 49">
            <a:extLst>
              <a:ext uri="{FF2B5EF4-FFF2-40B4-BE49-F238E27FC236}">
                <a16:creationId xmlns:a16="http://schemas.microsoft.com/office/drawing/2014/main" id="{3CCE5E10-1E06-674A-AE92-EBF0360B68CE}"/>
              </a:ext>
            </a:extLst>
          </p:cNvPr>
          <p:cNvSpPr/>
          <p:nvPr/>
        </p:nvSpPr>
        <p:spPr>
          <a:xfrm>
            <a:off x="4622802" y="1069848"/>
            <a:ext cx="213710" cy="3943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91DDBFF3-5C53-454F-B2F6-0966ECA529BB}"/>
              </a:ext>
            </a:extLst>
          </p:cNvPr>
          <p:cNvSpPr/>
          <p:nvPr/>
        </p:nvSpPr>
        <p:spPr>
          <a:xfrm>
            <a:off x="7700771" y="3590312"/>
            <a:ext cx="2507456" cy="2172568"/>
          </a:xfrm>
          <a:custGeom>
            <a:avLst/>
            <a:gdLst>
              <a:gd name="connsiteX0" fmla="*/ 0 w 2507456"/>
              <a:gd name="connsiteY0" fmla="*/ 0 h 2001104"/>
              <a:gd name="connsiteX1" fmla="*/ 2507456 w 2507456"/>
              <a:gd name="connsiteY1" fmla="*/ 0 h 2001104"/>
              <a:gd name="connsiteX2" fmla="*/ 2507456 w 2507456"/>
              <a:gd name="connsiteY2" fmla="*/ 2001104 h 2001104"/>
              <a:gd name="connsiteX3" fmla="*/ 0 w 2507456"/>
              <a:gd name="connsiteY3" fmla="*/ 2001104 h 2001104"/>
              <a:gd name="connsiteX4" fmla="*/ 0 w 2507456"/>
              <a:gd name="connsiteY4" fmla="*/ 0 h 200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456" h="2001104">
                <a:moveTo>
                  <a:pt x="0" y="0"/>
                </a:moveTo>
                <a:lnTo>
                  <a:pt x="2507456" y="0"/>
                </a:lnTo>
                <a:lnTo>
                  <a:pt x="2507456" y="2001104"/>
                </a:lnTo>
                <a:lnTo>
                  <a:pt x="0" y="2001104"/>
                </a:lnTo>
                <a:lnTo>
                  <a:pt x="0" y="0"/>
                </a:lnTo>
                <a:close/>
              </a:path>
            </a:pathLst>
          </a:custGeom>
          <a:solidFill>
            <a:schemeClr val="bg2">
              <a:alpha val="90000"/>
            </a:schemeClr>
          </a:solidFill>
          <a:ln>
            <a:noFill/>
          </a:ln>
        </p:spPr>
        <p:style>
          <a:lnRef idx="2">
            <a:schemeClr val="accent4">
              <a:tint val="40000"/>
              <a:alpha val="90000"/>
              <a:hueOff val="-3945710"/>
              <a:satOff val="22157"/>
              <a:lumOff val="1408"/>
              <a:alphaOff val="0"/>
            </a:schemeClr>
          </a:lnRef>
          <a:fillRef idx="1">
            <a:schemeClr val="accent4">
              <a:tint val="40000"/>
              <a:alpha val="90000"/>
              <a:hueOff val="-3945710"/>
              <a:satOff val="22157"/>
              <a:lumOff val="1408"/>
              <a:alphaOff val="0"/>
            </a:schemeClr>
          </a:fillRef>
          <a:effectRef idx="0">
            <a:schemeClr val="accent4">
              <a:tint val="40000"/>
              <a:alpha val="90000"/>
              <a:hueOff val="-3945710"/>
              <a:satOff val="22157"/>
              <a:lumOff val="1408"/>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defTabSz="1200150">
              <a:lnSpc>
                <a:spcPct val="90000"/>
              </a:lnSpc>
              <a:spcBef>
                <a:spcPct val="0"/>
              </a:spcBef>
              <a:spcAft>
                <a:spcPct val="15000"/>
              </a:spcAft>
              <a:buChar char="••"/>
            </a:pPr>
            <a:r>
              <a:rPr lang="en-US" sz="2800" dirty="0"/>
              <a:t>Tone of Voice</a:t>
            </a:r>
          </a:p>
          <a:p>
            <a:pPr marL="228600" lvl="1" indent="-228600" defTabSz="1200150">
              <a:lnSpc>
                <a:spcPct val="90000"/>
              </a:lnSpc>
              <a:spcBef>
                <a:spcPct val="0"/>
              </a:spcBef>
              <a:spcAft>
                <a:spcPct val="15000"/>
              </a:spcAft>
              <a:buChar char="••"/>
            </a:pPr>
            <a:r>
              <a:rPr lang="en-US" sz="2800" dirty="0"/>
              <a:t>Speed of speech</a:t>
            </a:r>
          </a:p>
        </p:txBody>
      </p:sp>
      <p:sp>
        <p:nvSpPr>
          <p:cNvPr id="49" name="Title 1">
            <a:extLst>
              <a:ext uri="{FF2B5EF4-FFF2-40B4-BE49-F238E27FC236}">
                <a16:creationId xmlns:a16="http://schemas.microsoft.com/office/drawing/2014/main" id="{FD6470F3-F39D-C94C-8CEC-EA5D5E723DB0}"/>
              </a:ext>
            </a:extLst>
          </p:cNvPr>
          <p:cNvSpPr>
            <a:spLocks noGrp="1"/>
          </p:cNvSpPr>
          <p:nvPr>
            <p:ph type="title"/>
          </p:nvPr>
        </p:nvSpPr>
        <p:spPr>
          <a:xfrm>
            <a:off x="787400" y="470652"/>
            <a:ext cx="10515600" cy="1325563"/>
          </a:xfrm>
        </p:spPr>
        <p:txBody>
          <a:bodyPr>
            <a:normAutofit/>
          </a:bodyPr>
          <a:lstStyle/>
          <a:p>
            <a:r>
              <a:rPr lang="en-CA" b="1" dirty="0"/>
              <a:t>Virtual Non-verbal Communication</a:t>
            </a:r>
          </a:p>
        </p:txBody>
      </p:sp>
      <p:sp>
        <p:nvSpPr>
          <p:cNvPr id="34" name="Rectangle 33">
            <a:extLst>
              <a:ext uri="{FF2B5EF4-FFF2-40B4-BE49-F238E27FC236}">
                <a16:creationId xmlns:a16="http://schemas.microsoft.com/office/drawing/2014/main" id="{CC6EAA4C-0D10-D247-8BC4-BF9E99C1AAEE}"/>
              </a:ext>
            </a:extLst>
          </p:cNvPr>
          <p:cNvSpPr/>
          <p:nvPr/>
        </p:nvSpPr>
        <p:spPr>
          <a:xfrm>
            <a:off x="1001713" y="1523932"/>
            <a:ext cx="9410460" cy="954107"/>
          </a:xfrm>
          <a:prstGeom prst="rect">
            <a:avLst/>
          </a:prstGeom>
        </p:spPr>
        <p:txBody>
          <a:bodyPr wrap="square">
            <a:spAutoFit/>
          </a:bodyPr>
          <a:lstStyle/>
          <a:p>
            <a:pPr lvl="0">
              <a:spcBef>
                <a:spcPct val="20000"/>
              </a:spcBef>
              <a:buClr>
                <a:srgbClr val="7FD13B"/>
              </a:buClr>
              <a:buSzPct val="85000"/>
            </a:pPr>
            <a:r>
              <a:rPr lang="en-CA" sz="2800" dirty="0">
                <a:solidFill>
                  <a:prstClr val="black"/>
                </a:solidFill>
                <a:latin typeface="Calibri" panose="020F0502020204030204" pitchFamily="34" charset="0"/>
              </a:rPr>
              <a:t>Communication is more than just words – even virtually.</a:t>
            </a:r>
            <a:br>
              <a:rPr lang="en-CA" sz="2800" dirty="0">
                <a:solidFill>
                  <a:prstClr val="black"/>
                </a:solidFill>
                <a:latin typeface="Calibri" panose="020F0502020204030204" pitchFamily="34" charset="0"/>
              </a:rPr>
            </a:br>
            <a:r>
              <a:rPr lang="en-CA" sz="2800" dirty="0">
                <a:solidFill>
                  <a:prstClr val="black"/>
                </a:solidFill>
                <a:latin typeface="Calibri" panose="020F0502020204030204" pitchFamily="34" charset="0"/>
              </a:rPr>
              <a:t>What else are you saying? </a:t>
            </a:r>
          </a:p>
        </p:txBody>
      </p:sp>
    </p:spTree>
    <p:extLst>
      <p:ext uri="{BB962C8B-B14F-4D97-AF65-F5344CB8AC3E}">
        <p14:creationId xmlns:p14="http://schemas.microsoft.com/office/powerpoint/2010/main" val="3837278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576" y="822960"/>
            <a:ext cx="9829800" cy="1325880"/>
          </a:xfrm>
        </p:spPr>
        <p:txBody>
          <a:bodyPr>
            <a:normAutofit/>
          </a:bodyPr>
          <a:lstStyle/>
          <a:p>
            <a:pPr algn="ctr"/>
            <a:r>
              <a:rPr lang="en-CA" b="1" dirty="0">
                <a:solidFill>
                  <a:srgbClr val="FFFFFF"/>
                </a:solidFill>
              </a:rPr>
              <a:t>Practice Your Communication Skills</a:t>
            </a:r>
            <a:endParaRPr lang="en-US" b="1" dirty="0">
              <a:solidFill>
                <a:srgbClr val="FFFFFF"/>
              </a:solidFill>
            </a:endParaRPr>
          </a:p>
        </p:txBody>
      </p:sp>
      <p:sp>
        <p:nvSpPr>
          <p:cNvPr id="3" name="Content Placeholder 2"/>
          <p:cNvSpPr>
            <a:spLocks noGrp="1"/>
          </p:cNvSpPr>
          <p:nvPr>
            <p:ph idx="1"/>
          </p:nvPr>
        </p:nvSpPr>
        <p:spPr>
          <a:xfrm>
            <a:off x="780859" y="2565481"/>
            <a:ext cx="6650228" cy="3763881"/>
          </a:xfrm>
        </p:spPr>
        <p:txBody>
          <a:bodyPr anchor="ctr">
            <a:normAutofit/>
          </a:bodyPr>
          <a:lstStyle/>
          <a:p>
            <a:r>
              <a:rPr lang="en-US" sz="2400" dirty="0">
                <a:solidFill>
                  <a:srgbClr val="000000"/>
                </a:solidFill>
              </a:rPr>
              <a:t>During conversations over the next 2 weeks work on your communication skills use OARS</a:t>
            </a:r>
          </a:p>
          <a:p>
            <a:r>
              <a:rPr lang="en-US" sz="2400" dirty="0">
                <a:solidFill>
                  <a:srgbClr val="000000"/>
                </a:solidFill>
              </a:rPr>
              <a:t>Use the OARS model to listen to what someone is telling you  and ask questions to understand</a:t>
            </a:r>
          </a:p>
          <a:p>
            <a:pPr lvl="1"/>
            <a:r>
              <a:rPr lang="en-US" b="1" dirty="0">
                <a:solidFill>
                  <a:schemeClr val="accent1">
                    <a:lumMod val="75000"/>
                  </a:schemeClr>
                </a:solidFill>
              </a:rPr>
              <a:t>O</a:t>
            </a:r>
            <a:r>
              <a:rPr lang="en-US" b="1" dirty="0">
                <a:solidFill>
                  <a:srgbClr val="000000"/>
                </a:solidFill>
              </a:rPr>
              <a:t> = </a:t>
            </a:r>
            <a:r>
              <a:rPr lang="en-US" dirty="0">
                <a:solidFill>
                  <a:srgbClr val="000000"/>
                </a:solidFill>
              </a:rPr>
              <a:t>Open-ended questions</a:t>
            </a:r>
          </a:p>
          <a:p>
            <a:pPr lvl="1"/>
            <a:r>
              <a:rPr lang="en-US" b="1" dirty="0">
                <a:solidFill>
                  <a:schemeClr val="accent1">
                    <a:lumMod val="75000"/>
                  </a:schemeClr>
                </a:solidFill>
              </a:rPr>
              <a:t>A</a:t>
            </a:r>
            <a:r>
              <a:rPr lang="en-US" b="1" dirty="0">
                <a:solidFill>
                  <a:srgbClr val="000000"/>
                </a:solidFill>
              </a:rPr>
              <a:t> = </a:t>
            </a:r>
            <a:r>
              <a:rPr lang="en-US" dirty="0">
                <a:solidFill>
                  <a:srgbClr val="000000"/>
                </a:solidFill>
              </a:rPr>
              <a:t>Active listening</a:t>
            </a:r>
          </a:p>
          <a:p>
            <a:pPr lvl="1"/>
            <a:r>
              <a:rPr lang="en-US" b="1" dirty="0">
                <a:solidFill>
                  <a:schemeClr val="accent1">
                    <a:lumMod val="75000"/>
                  </a:schemeClr>
                </a:solidFill>
              </a:rPr>
              <a:t>R </a:t>
            </a:r>
            <a:r>
              <a:rPr lang="en-US" b="1" dirty="0">
                <a:solidFill>
                  <a:srgbClr val="000000"/>
                </a:solidFill>
              </a:rPr>
              <a:t>= </a:t>
            </a:r>
            <a:r>
              <a:rPr lang="en-US" dirty="0">
                <a:solidFill>
                  <a:srgbClr val="000000"/>
                </a:solidFill>
              </a:rPr>
              <a:t>Reflection</a:t>
            </a:r>
          </a:p>
          <a:p>
            <a:pPr lvl="1"/>
            <a:r>
              <a:rPr lang="en-US" b="1" dirty="0">
                <a:solidFill>
                  <a:schemeClr val="accent1">
                    <a:lumMod val="75000"/>
                  </a:schemeClr>
                </a:solidFill>
              </a:rPr>
              <a:t>S</a:t>
            </a:r>
            <a:r>
              <a:rPr lang="en-US" b="1" dirty="0">
                <a:solidFill>
                  <a:srgbClr val="000000"/>
                </a:solidFill>
              </a:rPr>
              <a:t> = </a:t>
            </a:r>
            <a:r>
              <a:rPr lang="en-US" dirty="0">
                <a:solidFill>
                  <a:srgbClr val="000000"/>
                </a:solidFill>
              </a:rPr>
              <a:t>Summarize</a:t>
            </a:r>
          </a:p>
        </p:txBody>
      </p:sp>
      <p:pic>
        <p:nvPicPr>
          <p:cNvPr id="7" name="Graphic 6" descr="Board Room">
            <a:extLst>
              <a:ext uri="{FF2B5EF4-FFF2-40B4-BE49-F238E27FC236}">
                <a16:creationId xmlns:a16="http://schemas.microsoft.com/office/drawing/2014/main" id="{DC15115C-037B-4215-83D4-692621279F4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83858" y="3576896"/>
            <a:ext cx="3217333" cy="3217333"/>
          </a:xfrm>
          <a:prstGeom prst="rect">
            <a:avLst/>
          </a:prstGeom>
        </p:spPr>
      </p:pic>
    </p:spTree>
    <p:extLst>
      <p:ext uri="{BB962C8B-B14F-4D97-AF65-F5344CB8AC3E}">
        <p14:creationId xmlns:p14="http://schemas.microsoft.com/office/powerpoint/2010/main" val="4219682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5"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79226" y="448056"/>
            <a:ext cx="9833548" cy="1066802"/>
          </a:xfrm>
        </p:spPr>
        <p:txBody>
          <a:bodyPr>
            <a:normAutofit/>
          </a:bodyPr>
          <a:lstStyle/>
          <a:p>
            <a:r>
              <a:rPr lang="en-CA" b="1" dirty="0">
                <a:solidFill>
                  <a:srgbClr val="3F3F3F"/>
                </a:solidFill>
              </a:rPr>
              <a:t>Exercise Debrief</a:t>
            </a:r>
            <a:endParaRPr lang="en-US" b="1" dirty="0">
              <a:solidFill>
                <a:srgbClr val="3F3F3F"/>
              </a:solidFill>
            </a:endParaRPr>
          </a:p>
        </p:txBody>
      </p:sp>
      <p:sp>
        <p:nvSpPr>
          <p:cNvPr id="3" name="Content Placeholder 2"/>
          <p:cNvSpPr>
            <a:spLocks noGrp="1"/>
          </p:cNvSpPr>
          <p:nvPr>
            <p:ph idx="1"/>
          </p:nvPr>
        </p:nvSpPr>
        <p:spPr>
          <a:xfrm>
            <a:off x="1179226" y="3049325"/>
            <a:ext cx="9833548" cy="2945574"/>
          </a:xfrm>
        </p:spPr>
        <p:txBody>
          <a:bodyPr anchor="ctr">
            <a:noAutofit/>
          </a:bodyPr>
          <a:lstStyle/>
          <a:p>
            <a:pPr marL="0" indent="0">
              <a:buNone/>
            </a:pPr>
            <a:r>
              <a:rPr lang="en-US" sz="2400" dirty="0">
                <a:solidFill>
                  <a:srgbClr val="FFFFFF"/>
                </a:solidFill>
              </a:rPr>
              <a:t>Communicating is a skill! Growth is possible with self-reflection, being open to discomfort and learning, and feedback. It takes practice!</a:t>
            </a:r>
          </a:p>
          <a:p>
            <a:r>
              <a:rPr lang="en-US" sz="2400" dirty="0">
                <a:solidFill>
                  <a:srgbClr val="FFFFFF"/>
                </a:solidFill>
              </a:rPr>
              <a:t>Self-reflection:</a:t>
            </a:r>
          </a:p>
          <a:p>
            <a:pPr lvl="1"/>
            <a:r>
              <a:rPr lang="en-US" dirty="0">
                <a:solidFill>
                  <a:srgbClr val="FFFFFF"/>
                </a:solidFill>
              </a:rPr>
              <a:t>What aspect of the exercise was difficult for you? What was the exercise like? What did you learn?</a:t>
            </a:r>
          </a:p>
          <a:p>
            <a:r>
              <a:rPr lang="en-US" sz="2400" dirty="0">
                <a:solidFill>
                  <a:srgbClr val="FFFFFF"/>
                </a:solidFill>
              </a:rPr>
              <a:t>When appropriate ask for feedback:</a:t>
            </a:r>
          </a:p>
          <a:p>
            <a:pPr lvl="1"/>
            <a:r>
              <a:rPr lang="en-US" dirty="0">
                <a:solidFill>
                  <a:srgbClr val="FFFFFF"/>
                </a:solidFill>
              </a:rPr>
              <a:t>Body language, attending behavior, and voice</a:t>
            </a:r>
          </a:p>
          <a:p>
            <a:pPr lvl="1"/>
            <a:r>
              <a:rPr lang="en-US" dirty="0">
                <a:solidFill>
                  <a:srgbClr val="FFFFFF"/>
                </a:solidFill>
              </a:rPr>
              <a:t>Was the OARS model used? What worked? What didn’t?</a:t>
            </a:r>
          </a:p>
        </p:txBody>
      </p:sp>
    </p:spTree>
    <p:extLst>
      <p:ext uri="{BB962C8B-B14F-4D97-AF65-F5344CB8AC3E}">
        <p14:creationId xmlns:p14="http://schemas.microsoft.com/office/powerpoint/2010/main" val="139863840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itting, white, animal&#10;&#10;Description automatically generated">
            <a:hlinkClick r:id="rId3"/>
            <a:extLst>
              <a:ext uri="{FF2B5EF4-FFF2-40B4-BE49-F238E27FC236}">
                <a16:creationId xmlns:a16="http://schemas.microsoft.com/office/drawing/2014/main" id="{FFE687D1-A1AC-C04A-85A9-464DF20760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82280" y="4438626"/>
            <a:ext cx="6415097" cy="2411714"/>
          </a:xfrm>
          <a:prstGeom prst="rect">
            <a:avLst/>
          </a:prstGeom>
          <a:ln>
            <a:noFill/>
          </a:ln>
          <a:effectLst>
            <a:outerShdw blurRad="190500" algn="tl" rotWithShape="0">
              <a:srgbClr val="000000">
                <a:alpha val="70000"/>
              </a:srgbClr>
            </a:outerShdw>
          </a:effectLst>
        </p:spPr>
      </p:pic>
      <p:grpSp>
        <p:nvGrpSpPr>
          <p:cNvPr id="13" name="Group 12">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4B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23439" y="4405888"/>
            <a:ext cx="8083296" cy="941832"/>
          </a:xfrm>
        </p:spPr>
        <p:txBody>
          <a:bodyPr vert="horz" lIns="91440" tIns="45720" rIns="91440" bIns="45720" rtlCol="0" anchor="b">
            <a:normAutofit/>
          </a:bodyPr>
          <a:lstStyle/>
          <a:p>
            <a:pPr algn="ctr"/>
            <a:r>
              <a:rPr lang="en-US" b="1" dirty="0"/>
              <a:t>Empathy for the rest of us</a:t>
            </a:r>
          </a:p>
        </p:txBody>
      </p:sp>
      <p:sp>
        <p:nvSpPr>
          <p:cNvPr id="36" name="Rectangle 35">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4BC7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4679217B-5FB4-8E4A-A88C-E275B54868F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4969" y="-61344"/>
            <a:ext cx="9887032" cy="4433786"/>
          </a:xfrm>
          <a:prstGeom prst="rect">
            <a:avLst/>
          </a:prstGeom>
        </p:spPr>
      </p:pic>
      <p:sp>
        <p:nvSpPr>
          <p:cNvPr id="35" name="Title 1">
            <a:extLst>
              <a:ext uri="{FF2B5EF4-FFF2-40B4-BE49-F238E27FC236}">
                <a16:creationId xmlns:a16="http://schemas.microsoft.com/office/drawing/2014/main" id="{B0AC0621-C518-A24B-8FD8-09C57826A17E}"/>
              </a:ext>
            </a:extLst>
          </p:cNvPr>
          <p:cNvSpPr txBox="1">
            <a:spLocks/>
          </p:cNvSpPr>
          <p:nvPr/>
        </p:nvSpPr>
        <p:spPr>
          <a:xfrm>
            <a:off x="194995" y="-1568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t>Empathy for engineers </a:t>
            </a:r>
            <a:r>
              <a:rPr lang="en-CA" b="1" dirty="0">
                <a:sym typeface="Wingdings" pitchFamily="2" charset="2"/>
              </a:rPr>
              <a:t></a:t>
            </a:r>
            <a:endParaRPr lang="en-CA" b="1" dirty="0"/>
          </a:p>
        </p:txBody>
      </p:sp>
      <p:sp>
        <p:nvSpPr>
          <p:cNvPr id="8" name="Content Placeholder 7"/>
          <p:cNvSpPr>
            <a:spLocks noGrp="1"/>
          </p:cNvSpPr>
          <p:nvPr>
            <p:ph idx="1"/>
          </p:nvPr>
        </p:nvSpPr>
        <p:spPr>
          <a:xfrm>
            <a:off x="1854994" y="6330307"/>
            <a:ext cx="8513228" cy="431133"/>
          </a:xfrm>
        </p:spPr>
        <p:txBody>
          <a:bodyPr vert="horz" lIns="91440" tIns="45720" rIns="91440" bIns="45720" rtlCol="0">
            <a:normAutofit fontScale="55000" lnSpcReduction="20000"/>
          </a:bodyPr>
          <a:lstStyle/>
          <a:p>
            <a:pPr marL="0" indent="0" algn="ctr">
              <a:buNone/>
            </a:pPr>
            <a:r>
              <a:rPr lang="en-US" sz="1700" dirty="0" err="1"/>
              <a:t>Brene</a:t>
            </a:r>
            <a:r>
              <a:rPr lang="en-US" sz="1700" dirty="0"/>
              <a:t> Brown clip on Empathy (2:54) </a:t>
            </a:r>
          </a:p>
          <a:p>
            <a:pPr marL="0" indent="0" algn="ctr">
              <a:buNone/>
            </a:pPr>
            <a:r>
              <a:rPr lang="en-US" sz="1700" dirty="0">
                <a:hlinkClick r:id="rId3"/>
              </a:rPr>
              <a:t>https://www.youtube.com/watch?v=1Evwgu369Jwhttps://www.youtube.com/watch?v=1Evwgu369Jw</a:t>
            </a:r>
            <a:r>
              <a:rPr lang="en-US" sz="1700" dirty="0"/>
              <a:t> </a:t>
            </a:r>
          </a:p>
        </p:txBody>
      </p:sp>
    </p:spTree>
    <p:extLst>
      <p:ext uri="{BB962C8B-B14F-4D97-AF65-F5344CB8AC3E}">
        <p14:creationId xmlns:p14="http://schemas.microsoft.com/office/powerpoint/2010/main" val="1808669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6446" y="576156"/>
            <a:ext cx="4808776" cy="1325563"/>
          </a:xfrm>
        </p:spPr>
        <p:txBody>
          <a:bodyPr>
            <a:normAutofit/>
          </a:bodyPr>
          <a:lstStyle/>
          <a:p>
            <a:r>
              <a:rPr lang="en-CA" b="1" dirty="0"/>
              <a:t>Vulnerability is Key to Empathy</a:t>
            </a:r>
          </a:p>
        </p:txBody>
      </p:sp>
      <p:sp>
        <p:nvSpPr>
          <p:cNvPr id="22" name="Freeform: Shape 21">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a:extLst>
              <a:ext uri="{FF2B5EF4-FFF2-40B4-BE49-F238E27FC236}">
                <a16:creationId xmlns:a16="http://schemas.microsoft.com/office/drawing/2014/main" id="{53EF8FD7-E9A7-49B1-A16F-36868EA0FA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3" name="Content Placeholder 2"/>
          <p:cNvSpPr>
            <a:spLocks noGrp="1"/>
          </p:cNvSpPr>
          <p:nvPr>
            <p:ph idx="1"/>
          </p:nvPr>
        </p:nvSpPr>
        <p:spPr>
          <a:xfrm>
            <a:off x="6287592" y="2009941"/>
            <a:ext cx="5610472" cy="2438869"/>
          </a:xfrm>
        </p:spPr>
        <p:txBody>
          <a:bodyPr anchor="t">
            <a:noAutofit/>
          </a:bodyPr>
          <a:lstStyle/>
          <a:p>
            <a:pPr marL="0" indent="0">
              <a:buNone/>
            </a:pPr>
            <a:r>
              <a:rPr lang="en-CA" sz="2000" dirty="0"/>
              <a:t>“Empathy is a choice, and it’s a vulnerable choice. In order to connect with you, I have to connect with something in myself that knows that feeling.”</a:t>
            </a:r>
          </a:p>
          <a:p>
            <a:pPr marL="0" indent="0">
              <a:buNone/>
            </a:pPr>
            <a:br>
              <a:rPr lang="en-CA" sz="2000" dirty="0"/>
            </a:br>
            <a:r>
              <a:rPr lang="en-CA" sz="2000" dirty="0"/>
              <a:t>The Mentee shows vulnerability by opening up to their Mentor Circle. A Mentor shows vulnerability by being comfortable in understanding the Mentee and feeling empathy for them.</a:t>
            </a:r>
          </a:p>
        </p:txBody>
      </p:sp>
      <p:pic>
        <p:nvPicPr>
          <p:cNvPr id="5" name="Picture 4" descr="A picture containing knife, table&#10;&#10;Description automatically generated">
            <a:extLst>
              <a:ext uri="{FF2B5EF4-FFF2-40B4-BE49-F238E27FC236}">
                <a16:creationId xmlns:a16="http://schemas.microsoft.com/office/drawing/2014/main" id="{EF7F5A6B-2B14-C14E-8D3B-AB65515966D9}"/>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r="-2"/>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
        <p:nvSpPr>
          <p:cNvPr id="6" name="TextBox 5">
            <a:extLst>
              <a:ext uri="{FF2B5EF4-FFF2-40B4-BE49-F238E27FC236}">
                <a16:creationId xmlns:a16="http://schemas.microsoft.com/office/drawing/2014/main" id="{E4162FA6-BB28-A34F-9453-E05EBA72A92B}"/>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eoi.es/blogs/embasev/2015/05/24/222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89232279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1011" y="327025"/>
            <a:ext cx="5324477" cy="1630363"/>
          </a:xfrm>
        </p:spPr>
        <p:txBody>
          <a:bodyPr anchor="b">
            <a:normAutofit/>
          </a:bodyPr>
          <a:lstStyle/>
          <a:p>
            <a:r>
              <a:rPr lang="en-CA" b="1" dirty="0"/>
              <a:t>Empathy and Communication Blocks</a:t>
            </a:r>
          </a:p>
        </p:txBody>
      </p:sp>
      <p:sp>
        <p:nvSpPr>
          <p:cNvPr id="3" name="Content Placeholder 2"/>
          <p:cNvSpPr>
            <a:spLocks noGrp="1"/>
          </p:cNvSpPr>
          <p:nvPr>
            <p:ph idx="1"/>
          </p:nvPr>
        </p:nvSpPr>
        <p:spPr>
          <a:xfrm>
            <a:off x="481011" y="2085976"/>
            <a:ext cx="5324475" cy="4444999"/>
          </a:xfrm>
        </p:spPr>
        <p:txBody>
          <a:bodyPr anchor="t">
            <a:normAutofit lnSpcReduction="10000"/>
          </a:bodyPr>
          <a:lstStyle/>
          <a:p>
            <a:pPr>
              <a:buClr>
                <a:schemeClr val="accent1">
                  <a:lumMod val="75000"/>
                </a:schemeClr>
              </a:buClr>
            </a:pPr>
            <a:r>
              <a:rPr lang="en-CA" sz="2400" b="1" dirty="0"/>
              <a:t>Dismissing </a:t>
            </a:r>
            <a:r>
              <a:rPr lang="en-CA" sz="2400" dirty="0"/>
              <a:t>- “You’ll be fine”, “That’s not a big deal”</a:t>
            </a:r>
          </a:p>
          <a:p>
            <a:pPr>
              <a:buClr>
                <a:schemeClr val="accent1">
                  <a:lumMod val="75000"/>
                </a:schemeClr>
              </a:buClr>
            </a:pPr>
            <a:r>
              <a:rPr lang="en-CA" sz="2400" b="1" dirty="0"/>
              <a:t>Playing the expert</a:t>
            </a:r>
            <a:r>
              <a:rPr lang="en-CA" sz="2400" dirty="0"/>
              <a:t> - “I know exactly what you mean”</a:t>
            </a:r>
          </a:p>
          <a:p>
            <a:pPr>
              <a:buClr>
                <a:schemeClr val="accent1">
                  <a:lumMod val="75000"/>
                </a:schemeClr>
              </a:buClr>
            </a:pPr>
            <a:r>
              <a:rPr lang="en-CA" sz="2400" b="1" dirty="0"/>
              <a:t>Preaching </a:t>
            </a:r>
            <a:r>
              <a:rPr lang="en-CA" sz="2400" dirty="0"/>
              <a:t>- “You should…”, “It is your responsibility to…”</a:t>
            </a:r>
          </a:p>
          <a:p>
            <a:pPr>
              <a:buClr>
                <a:schemeClr val="accent1">
                  <a:lumMod val="75000"/>
                </a:schemeClr>
              </a:buClr>
            </a:pPr>
            <a:r>
              <a:rPr lang="en-CA" sz="2400" b="1" dirty="0"/>
              <a:t>Rationalizing or ‘explaining away’</a:t>
            </a:r>
            <a:r>
              <a:rPr lang="en-CA" sz="2400" dirty="0"/>
              <a:t> - “You don’t really mean that”</a:t>
            </a:r>
          </a:p>
          <a:p>
            <a:pPr>
              <a:buClr>
                <a:schemeClr val="accent1">
                  <a:lumMod val="75000"/>
                </a:schemeClr>
              </a:buClr>
            </a:pPr>
            <a:r>
              <a:rPr lang="en-CA" sz="2400" b="1" dirty="0"/>
              <a:t>Assumptions</a:t>
            </a:r>
            <a:r>
              <a:rPr lang="en-CA" sz="2400" dirty="0"/>
              <a:t> – “You must be so excited!”</a:t>
            </a:r>
          </a:p>
          <a:p>
            <a:pPr>
              <a:buClr>
                <a:schemeClr val="accent1">
                  <a:lumMod val="75000"/>
                </a:schemeClr>
              </a:buClr>
            </a:pPr>
            <a:r>
              <a:rPr lang="en-CA" sz="2400" b="1" dirty="0"/>
              <a:t>Giving advice, fixing</a:t>
            </a:r>
            <a:r>
              <a:rPr lang="en-CA" sz="2400" dirty="0"/>
              <a:t> – “Why don’t you just do this?”</a:t>
            </a:r>
          </a:p>
          <a:p>
            <a:pPr marL="0" indent="0">
              <a:buClr>
                <a:srgbClr val="8CBFF9"/>
              </a:buClr>
              <a:buNone/>
            </a:pPr>
            <a:endParaRPr lang="en-CA" sz="1800" dirty="0"/>
          </a:p>
        </p:txBody>
      </p:sp>
      <p:pic>
        <p:nvPicPr>
          <p:cNvPr id="4" name="Picture 3" descr="A person holding a sign&#10;&#10;Description automatically generated">
            <a:extLst>
              <a:ext uri="{FF2B5EF4-FFF2-40B4-BE49-F238E27FC236}">
                <a16:creationId xmlns:a16="http://schemas.microsoft.com/office/drawing/2014/main" id="{C3943CC9-3587-824D-B331-0CA032B1FC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1033313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baseball players on a field&#10;&#10;Description automatically generated">
            <a:extLst>
              <a:ext uri="{FF2B5EF4-FFF2-40B4-BE49-F238E27FC236}">
                <a16:creationId xmlns:a16="http://schemas.microsoft.com/office/drawing/2014/main" id="{52488637-20E8-4549-9865-11E711C088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008"/>
            <a:ext cx="12191980" cy="6857990"/>
          </a:xfrm>
          <a:prstGeom prst="rect">
            <a:avLst/>
          </a:prstGeom>
        </p:spPr>
      </p:pic>
      <p:sp>
        <p:nvSpPr>
          <p:cNvPr id="12" name="Freeform: Shape 1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83197" y="547631"/>
            <a:ext cx="4738310" cy="1043409"/>
          </a:xfrm>
        </p:spPr>
        <p:txBody>
          <a:bodyPr>
            <a:noAutofit/>
          </a:bodyPr>
          <a:lstStyle/>
          <a:p>
            <a:r>
              <a:rPr lang="en-CA" sz="3900" b="1" dirty="0"/>
              <a:t>Empathy and Communication Blocks</a:t>
            </a:r>
          </a:p>
        </p:txBody>
      </p:sp>
      <p:sp>
        <p:nvSpPr>
          <p:cNvPr id="3" name="Content Placeholder 2"/>
          <p:cNvSpPr>
            <a:spLocks noGrp="1"/>
          </p:cNvSpPr>
          <p:nvPr>
            <p:ph idx="1"/>
          </p:nvPr>
        </p:nvSpPr>
        <p:spPr>
          <a:xfrm>
            <a:off x="7621031" y="1774372"/>
            <a:ext cx="4062642" cy="2754086"/>
          </a:xfrm>
        </p:spPr>
        <p:txBody>
          <a:bodyPr anchor="t">
            <a:normAutofit/>
          </a:bodyPr>
          <a:lstStyle/>
          <a:p>
            <a:r>
              <a:rPr lang="en-CA" sz="2400" dirty="0"/>
              <a:t>How do these patterns block empathy and vulnerability?</a:t>
            </a:r>
          </a:p>
          <a:p>
            <a:r>
              <a:rPr lang="en-CA" sz="2400" dirty="0"/>
              <a:t>How would these ‘blocks’ make a mentee feel?</a:t>
            </a:r>
          </a:p>
          <a:p>
            <a:r>
              <a:rPr lang="en-CA" sz="2400" dirty="0"/>
              <a:t>How do these ‘blocks’ serve the mentor?</a:t>
            </a:r>
          </a:p>
        </p:txBody>
      </p:sp>
    </p:spTree>
    <p:extLst>
      <p:ext uri="{BB962C8B-B14F-4D97-AF65-F5344CB8AC3E}">
        <p14:creationId xmlns:p14="http://schemas.microsoft.com/office/powerpoint/2010/main" val="2881499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269686" y="795527"/>
            <a:ext cx="4660376" cy="1433323"/>
          </a:xfrm>
        </p:spPr>
        <p:txBody>
          <a:bodyPr>
            <a:normAutofit/>
          </a:bodyPr>
          <a:lstStyle/>
          <a:p>
            <a:r>
              <a:rPr lang="en-CA" b="1" dirty="0"/>
              <a:t>Practicing Empathy and Vulnerability</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BCB54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mountain&#10;&#10;Description automatically generated">
            <a:extLst>
              <a:ext uri="{FF2B5EF4-FFF2-40B4-BE49-F238E27FC236}">
                <a16:creationId xmlns:a16="http://schemas.microsoft.com/office/drawing/2014/main" id="{F32E1845-EE02-604B-B5AE-A2092B8624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972115" y="960214"/>
            <a:ext cx="5641848" cy="4919472"/>
          </a:xfrm>
          <a:prstGeom prst="rect">
            <a:avLst/>
          </a:prstGeom>
          <a:ln w="12700">
            <a:noFill/>
          </a:ln>
        </p:spPr>
      </p:pic>
      <p:sp>
        <p:nvSpPr>
          <p:cNvPr id="3" name="Content Placeholder 2"/>
          <p:cNvSpPr>
            <a:spLocks noGrp="1"/>
          </p:cNvSpPr>
          <p:nvPr>
            <p:ph idx="1"/>
          </p:nvPr>
        </p:nvSpPr>
        <p:spPr>
          <a:xfrm>
            <a:off x="7293817" y="2338388"/>
            <a:ext cx="4562953" cy="4505325"/>
          </a:xfrm>
        </p:spPr>
        <p:txBody>
          <a:bodyPr anchor="ctr">
            <a:normAutofit/>
          </a:bodyPr>
          <a:lstStyle/>
          <a:p>
            <a:pPr marL="0" indent="0">
              <a:buClr>
                <a:srgbClr val="BCB544"/>
              </a:buClr>
              <a:buNone/>
            </a:pPr>
            <a:r>
              <a:rPr lang="en-CA" sz="2600" dirty="0"/>
              <a:t>Personal Visualization Exercise</a:t>
            </a:r>
          </a:p>
          <a:p>
            <a:pPr marL="514350" indent="-514350">
              <a:buClr>
                <a:srgbClr val="BCB544"/>
              </a:buClr>
              <a:buFont typeface="+mj-lt"/>
              <a:buAutoNum type="arabicPeriod"/>
            </a:pPr>
            <a:r>
              <a:rPr lang="en-CA" sz="2600" dirty="0"/>
              <a:t>Think about a time where you experienced a personal struggle.</a:t>
            </a:r>
          </a:p>
          <a:p>
            <a:pPr marL="514350" indent="-514350">
              <a:buClr>
                <a:srgbClr val="BCB544"/>
              </a:buClr>
              <a:buFont typeface="+mj-lt"/>
              <a:buAutoNum type="arabicPeriod"/>
            </a:pPr>
            <a:r>
              <a:rPr lang="en-CA" sz="2600" dirty="0"/>
              <a:t>How did you feel physically? How did you feel emotionally? What were your thoughts or inner dialogue (self-talk) like?</a:t>
            </a:r>
          </a:p>
          <a:p>
            <a:pPr marL="0" indent="0">
              <a:buClr>
                <a:srgbClr val="BCB544"/>
              </a:buClr>
              <a:buNone/>
            </a:pPr>
            <a:br>
              <a:rPr lang="en-CA" sz="1800" dirty="0"/>
            </a:br>
            <a:endParaRPr lang="en-CA" sz="1800" dirty="0"/>
          </a:p>
        </p:txBody>
      </p:sp>
    </p:spTree>
    <p:extLst>
      <p:ext uri="{BB962C8B-B14F-4D97-AF65-F5344CB8AC3E}">
        <p14:creationId xmlns:p14="http://schemas.microsoft.com/office/powerpoint/2010/main" val="62084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6670B878-C41D-4FBA-9EDF-5D6EBCC86254}"/>
              </a:ext>
            </a:extLst>
          </p:cNvPr>
          <p:cNvGraphicFramePr>
            <a:graphicFrameLocks noGrp="1"/>
          </p:cNvGraphicFramePr>
          <p:nvPr>
            <p:ph idx="1"/>
            <p:extLst>
              <p:ext uri="{D42A27DB-BD31-4B8C-83A1-F6EECF244321}">
                <p14:modId xmlns:p14="http://schemas.microsoft.com/office/powerpoint/2010/main" val="2909264925"/>
              </p:ext>
            </p:extLst>
          </p:nvPr>
        </p:nvGraphicFramePr>
        <p:xfrm>
          <a:off x="5030570" y="2909678"/>
          <a:ext cx="6126660" cy="3445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E6AD871B-479D-4608-8121-306ACF5D2D5E}"/>
              </a:ext>
            </a:extLst>
          </p:cNvPr>
          <p:cNvGrpSpPr/>
          <p:nvPr/>
        </p:nvGrpSpPr>
        <p:grpSpPr>
          <a:xfrm>
            <a:off x="5044650" y="1672403"/>
            <a:ext cx="6126660" cy="1237275"/>
            <a:chOff x="0" y="99346"/>
            <a:chExt cx="6126660" cy="1237275"/>
          </a:xfrm>
        </p:grpSpPr>
        <p:sp>
          <p:nvSpPr>
            <p:cNvPr id="13" name="Rectangle: Rounded Corners 12">
              <a:extLst>
                <a:ext uri="{FF2B5EF4-FFF2-40B4-BE49-F238E27FC236}">
                  <a16:creationId xmlns:a16="http://schemas.microsoft.com/office/drawing/2014/main" id="{CC90F80A-1C19-417C-B5BC-DA3FA3480228}"/>
                </a:ext>
              </a:extLst>
            </p:cNvPr>
            <p:cNvSpPr/>
            <p:nvPr/>
          </p:nvSpPr>
          <p:spPr>
            <a:xfrm>
              <a:off x="0" y="99346"/>
              <a:ext cx="6126660" cy="1237275"/>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9A31C009-77E1-4777-9AB6-B6ACE68E3818}"/>
                </a:ext>
              </a:extLst>
            </p:cNvPr>
            <p:cNvSpPr txBox="1"/>
            <p:nvPr/>
          </p:nvSpPr>
          <p:spPr>
            <a:xfrm>
              <a:off x="120798" y="188845"/>
              <a:ext cx="6005862" cy="11164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dirty="0"/>
                <a:t>Providing </a:t>
              </a:r>
              <a:r>
                <a:rPr lang="en-US" b="1" kern="1200" dirty="0"/>
                <a:t>ALL</a:t>
              </a:r>
              <a:r>
                <a:rPr lang="en-US" kern="1200" dirty="0"/>
                <a:t> FPSA members an opportunity to become a mentor, or to work with a mentor, </a:t>
              </a:r>
              <a:r>
                <a:rPr lang="en-US" dirty="0"/>
                <a:t>in order</a:t>
              </a:r>
              <a:r>
                <a:rPr lang="en-US" kern="1200" dirty="0"/>
                <a:t> to nurture personal and professional growth.  </a:t>
              </a:r>
            </a:p>
          </p:txBody>
        </p:sp>
      </p:grpSp>
      <p:sp>
        <p:nvSpPr>
          <p:cNvPr id="5" name="Title 4">
            <a:extLst>
              <a:ext uri="{FF2B5EF4-FFF2-40B4-BE49-F238E27FC236}">
                <a16:creationId xmlns:a16="http://schemas.microsoft.com/office/drawing/2014/main" id="{7F70FB2D-CA02-4C1D-A2AD-2BEC2F283386}"/>
              </a:ext>
            </a:extLst>
          </p:cNvPr>
          <p:cNvSpPr>
            <a:spLocks noGrp="1"/>
          </p:cNvSpPr>
          <p:nvPr>
            <p:ph type="title"/>
          </p:nvPr>
        </p:nvSpPr>
        <p:spPr>
          <a:xfrm>
            <a:off x="838200" y="542367"/>
            <a:ext cx="10515600" cy="950491"/>
          </a:xfrm>
        </p:spPr>
        <p:txBody>
          <a:bodyPr/>
          <a:lstStyle/>
          <a:p>
            <a:r>
              <a:rPr lang="en-US" dirty="0"/>
              <a:t>FPSA Mentor Circle Purpose</a:t>
            </a:r>
          </a:p>
        </p:txBody>
      </p:sp>
      <p:pic>
        <p:nvPicPr>
          <p:cNvPr id="6" name="Picture 5">
            <a:extLst>
              <a:ext uri="{FF2B5EF4-FFF2-40B4-BE49-F238E27FC236}">
                <a16:creationId xmlns:a16="http://schemas.microsoft.com/office/drawing/2014/main" id="{057653B0-1218-4E19-8C8E-D4F9C12624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8200" y="2057400"/>
            <a:ext cx="3445470" cy="3445470"/>
          </a:xfrm>
          <a:prstGeom prst="rect">
            <a:avLst/>
          </a:prstGeom>
        </p:spPr>
      </p:pic>
    </p:spTree>
    <p:extLst>
      <p:ext uri="{BB962C8B-B14F-4D97-AF65-F5344CB8AC3E}">
        <p14:creationId xmlns:p14="http://schemas.microsoft.com/office/powerpoint/2010/main" val="1029042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737" y="3752849"/>
            <a:ext cx="3290887" cy="2452687"/>
          </a:xfrm>
        </p:spPr>
        <p:txBody>
          <a:bodyPr anchor="ctr">
            <a:normAutofit/>
          </a:bodyPr>
          <a:lstStyle/>
          <a:p>
            <a:r>
              <a:rPr lang="en-CA" b="1" dirty="0"/>
              <a:t>Building Trust and Rapport</a:t>
            </a:r>
            <a:endParaRPr lang="en-US" b="1" dirty="0"/>
          </a:p>
        </p:txBody>
      </p:sp>
      <p:pic>
        <p:nvPicPr>
          <p:cNvPr id="37" name="Picture 36" descr="A flock of seagulls flying in the sky&#10;&#10;Description automatically generated">
            <a:extLst>
              <a:ext uri="{FF2B5EF4-FFF2-40B4-BE49-F238E27FC236}">
                <a16:creationId xmlns:a16="http://schemas.microsoft.com/office/drawing/2014/main" id="{7DC5A5FF-93ED-455E-951A-DB7B90ED1F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81603"/>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606144" y="3752849"/>
            <a:ext cx="8849466" cy="2746805"/>
          </a:xfrm>
        </p:spPr>
        <p:txBody>
          <a:bodyPr anchor="ctr">
            <a:noAutofit/>
          </a:bodyPr>
          <a:lstStyle/>
          <a:p>
            <a:pPr>
              <a:spcBef>
                <a:spcPts val="0"/>
              </a:spcBef>
              <a:spcAft>
                <a:spcPts val="600"/>
              </a:spcAft>
              <a:buNone/>
              <a:defRPr/>
            </a:pPr>
            <a:r>
              <a:rPr lang="en-US" sz="2000" b="1" dirty="0"/>
              <a:t>What are some things you can do to build trust and rapport?</a:t>
            </a:r>
          </a:p>
          <a:p>
            <a:pPr>
              <a:spcBef>
                <a:spcPts val="0"/>
              </a:spcBef>
              <a:spcAft>
                <a:spcPts val="600"/>
              </a:spcAft>
              <a:defRPr/>
            </a:pPr>
            <a:r>
              <a:rPr lang="en-US" sz="2000" dirty="0"/>
              <a:t>Break the ice with small talk</a:t>
            </a:r>
          </a:p>
          <a:p>
            <a:pPr>
              <a:spcBef>
                <a:spcPts val="0"/>
              </a:spcBef>
              <a:spcAft>
                <a:spcPts val="600"/>
              </a:spcAft>
              <a:defRPr/>
            </a:pPr>
            <a:r>
              <a:rPr lang="en-US" sz="2000" dirty="0"/>
              <a:t>Share some personal information about yourself</a:t>
            </a:r>
          </a:p>
          <a:p>
            <a:pPr>
              <a:spcBef>
                <a:spcPts val="0"/>
              </a:spcBef>
              <a:spcAft>
                <a:spcPts val="600"/>
              </a:spcAft>
              <a:defRPr/>
            </a:pPr>
            <a:r>
              <a:rPr lang="en-US" sz="2000" dirty="0"/>
              <a:t>Find some shared experiences</a:t>
            </a:r>
          </a:p>
          <a:p>
            <a:pPr>
              <a:spcBef>
                <a:spcPts val="0"/>
              </a:spcBef>
              <a:spcAft>
                <a:spcPts val="600"/>
              </a:spcAft>
              <a:defRPr/>
            </a:pPr>
            <a:r>
              <a:rPr lang="en-US" sz="2000" dirty="0"/>
              <a:t>Good communication skills (OARS, non-verbal)</a:t>
            </a:r>
          </a:p>
          <a:p>
            <a:pPr>
              <a:spcBef>
                <a:spcPts val="0"/>
              </a:spcBef>
              <a:spcAft>
                <a:spcPts val="600"/>
              </a:spcAft>
              <a:defRPr/>
            </a:pPr>
            <a:r>
              <a:rPr lang="en-US" sz="2000" dirty="0"/>
              <a:t>Listen with an aim of understanding</a:t>
            </a:r>
          </a:p>
          <a:p>
            <a:pPr>
              <a:spcBef>
                <a:spcPts val="0"/>
              </a:spcBef>
              <a:spcAft>
                <a:spcPts val="600"/>
              </a:spcAft>
              <a:defRPr/>
            </a:pPr>
            <a:r>
              <a:rPr lang="en-US" sz="2000" dirty="0"/>
              <a:t>Show empathy</a:t>
            </a:r>
          </a:p>
          <a:p>
            <a:pPr>
              <a:spcBef>
                <a:spcPts val="0"/>
              </a:spcBef>
              <a:spcAft>
                <a:spcPts val="600"/>
              </a:spcAft>
              <a:defRPr/>
            </a:pPr>
            <a:r>
              <a:rPr lang="en-US" sz="2000" dirty="0"/>
              <a:t>Use humor appropriately. Laughing together can create harmony &amp; connection.</a:t>
            </a:r>
          </a:p>
          <a:p>
            <a:pPr>
              <a:spcBef>
                <a:spcPts val="0"/>
              </a:spcBef>
              <a:spcAft>
                <a:spcPts val="600"/>
              </a:spcAft>
              <a:defRPr/>
            </a:pPr>
            <a:r>
              <a:rPr lang="en-US" sz="2000" dirty="0"/>
              <a:t>Be patient – trust takes time!</a:t>
            </a:r>
          </a:p>
        </p:txBody>
      </p:sp>
    </p:spTree>
    <p:extLst>
      <p:ext uri="{BB962C8B-B14F-4D97-AF65-F5344CB8AC3E}">
        <p14:creationId xmlns:p14="http://schemas.microsoft.com/office/powerpoint/2010/main" val="4258756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9344" y="643466"/>
            <a:ext cx="4906281" cy="1325563"/>
          </a:xfrm>
        </p:spPr>
        <p:txBody>
          <a:bodyPr>
            <a:normAutofit/>
          </a:bodyPr>
          <a:lstStyle/>
          <a:p>
            <a:r>
              <a:rPr lang="en-CA" b="1" dirty="0"/>
              <a:t>Self-Disclosure</a:t>
            </a:r>
            <a:endParaRPr lang="en-US" b="1" dirty="0"/>
          </a:p>
        </p:txBody>
      </p:sp>
      <p:sp>
        <p:nvSpPr>
          <p:cNvPr id="3" name="Content Placeholder 2"/>
          <p:cNvSpPr>
            <a:spLocks noGrp="1"/>
          </p:cNvSpPr>
          <p:nvPr>
            <p:ph idx="1"/>
          </p:nvPr>
        </p:nvSpPr>
        <p:spPr>
          <a:xfrm>
            <a:off x="227013" y="1770594"/>
            <a:ext cx="5882096" cy="4719106"/>
          </a:xfrm>
        </p:spPr>
        <p:txBody>
          <a:bodyPr anchor="t">
            <a:normAutofit fontScale="85000" lnSpcReduction="20000"/>
          </a:bodyPr>
          <a:lstStyle/>
          <a:p>
            <a:r>
              <a:rPr lang="en-US" b="1" dirty="0"/>
              <a:t>Self-disclosure </a:t>
            </a:r>
            <a:r>
              <a:rPr lang="en-US" dirty="0"/>
              <a:t>is when you share information about yourself or your own experiences with your mentees</a:t>
            </a:r>
          </a:p>
          <a:p>
            <a:r>
              <a:rPr lang="en-US" dirty="0"/>
              <a:t>One way to build trust and rapport, show empathy</a:t>
            </a:r>
          </a:p>
          <a:p>
            <a:pPr lvl="1">
              <a:buNone/>
            </a:pPr>
            <a:endParaRPr lang="en-US" sz="2800" dirty="0"/>
          </a:p>
          <a:p>
            <a:r>
              <a:rPr lang="en-US" dirty="0"/>
              <a:t>TIPS</a:t>
            </a:r>
          </a:p>
          <a:p>
            <a:pPr lvl="1"/>
            <a:r>
              <a:rPr lang="en-US" sz="2800" b="1" u="sng" dirty="0"/>
              <a:t>Keep it brief</a:t>
            </a:r>
            <a:r>
              <a:rPr lang="en-US" sz="2800" dirty="0"/>
              <a:t>… focus on the mentees</a:t>
            </a:r>
          </a:p>
          <a:p>
            <a:pPr lvl="1"/>
            <a:r>
              <a:rPr lang="en-US" sz="2800" dirty="0"/>
              <a:t>Use it only when it is helpful </a:t>
            </a:r>
          </a:p>
          <a:p>
            <a:pPr lvl="1"/>
            <a:r>
              <a:rPr lang="en-US" sz="2800" dirty="0"/>
              <a:t>Remember that not everyone’s experiences are the same</a:t>
            </a:r>
          </a:p>
          <a:p>
            <a:pPr lvl="1"/>
            <a:r>
              <a:rPr lang="en-US" sz="2800" dirty="0"/>
              <a:t>Say something like “</a:t>
            </a:r>
            <a:r>
              <a:rPr lang="en-US" sz="2800" dirty="0" err="1"/>
              <a:t>Everyones</a:t>
            </a:r>
            <a:r>
              <a:rPr lang="en-US" sz="2800" dirty="0"/>
              <a:t> experiences are unique and my situation isn’t exactly the same as yours, but I think I can relate to that struggle…”</a:t>
            </a:r>
          </a:p>
          <a:p>
            <a:pPr lvl="1"/>
            <a:endParaRPr lang="en-US" sz="1500" dirty="0"/>
          </a:p>
          <a:p>
            <a:pPr lvl="1"/>
            <a:endParaRPr lang="en-US" sz="1500" dirty="0"/>
          </a:p>
          <a:p>
            <a:endParaRPr lang="en-US" sz="1500" dirty="0"/>
          </a:p>
        </p:txBody>
      </p:sp>
      <p:sp>
        <p:nvSpPr>
          <p:cNvPr id="100" name="Freeform: Shape 9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Graphic 50" descr="Fingerprint">
            <a:extLst>
              <a:ext uri="{FF2B5EF4-FFF2-40B4-BE49-F238E27FC236}">
                <a16:creationId xmlns:a16="http://schemas.microsoft.com/office/drawing/2014/main" id="{A388914B-E0B6-46E9-B45D-90E422F557F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00975" y="643466"/>
            <a:ext cx="4105275" cy="4105275"/>
          </a:xfrm>
          <a:prstGeom prst="rect">
            <a:avLst/>
          </a:prstGeom>
        </p:spPr>
      </p:pic>
    </p:spTree>
    <p:extLst>
      <p:ext uri="{BB962C8B-B14F-4D97-AF65-F5344CB8AC3E}">
        <p14:creationId xmlns:p14="http://schemas.microsoft.com/office/powerpoint/2010/main" val="713083289"/>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48">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0">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587792" y="693643"/>
            <a:ext cx="11013367" cy="1299411"/>
          </a:xfrm>
        </p:spPr>
        <p:txBody>
          <a:bodyPr>
            <a:normAutofit fontScale="90000"/>
          </a:bodyPr>
          <a:lstStyle/>
          <a:p>
            <a:r>
              <a:rPr lang="en-US" b="1" dirty="0">
                <a:solidFill>
                  <a:schemeClr val="bg1"/>
                </a:solidFill>
              </a:rPr>
              <a:t>Make a smart investment - the more energy you put into into the program the more lucrative the rewards</a:t>
            </a:r>
            <a:br>
              <a:rPr lang="en-US" dirty="0">
                <a:solidFill>
                  <a:srgbClr val="000000"/>
                </a:solidFill>
              </a:rPr>
            </a:br>
            <a:endParaRPr lang="en-CA" b="1" dirty="0">
              <a:solidFill>
                <a:srgbClr val="FFFFFF"/>
              </a:solidFill>
            </a:endParaRPr>
          </a:p>
        </p:txBody>
      </p:sp>
      <p:sp>
        <p:nvSpPr>
          <p:cNvPr id="53" name="Rectangle 52">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Person with Idea">
            <a:extLst>
              <a:ext uri="{FF2B5EF4-FFF2-40B4-BE49-F238E27FC236}">
                <a16:creationId xmlns:a16="http://schemas.microsoft.com/office/drawing/2014/main" id="{6880B4FF-D7EE-47C2-AADA-08044543D59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74059" y="3859748"/>
            <a:ext cx="3217333" cy="3217333"/>
          </a:xfrm>
          <a:prstGeom prst="rect">
            <a:avLst/>
          </a:prstGeom>
        </p:spPr>
      </p:pic>
      <p:sp>
        <p:nvSpPr>
          <p:cNvPr id="8" name="Content Placeholder 7"/>
          <p:cNvSpPr>
            <a:spLocks noGrp="1"/>
          </p:cNvSpPr>
          <p:nvPr>
            <p:ph idx="1"/>
          </p:nvPr>
        </p:nvSpPr>
        <p:spPr>
          <a:xfrm>
            <a:off x="871996" y="3048422"/>
            <a:ext cx="10444957" cy="3227626"/>
          </a:xfrm>
        </p:spPr>
        <p:txBody>
          <a:bodyPr anchor="ctr">
            <a:noAutofit/>
          </a:bodyPr>
          <a:lstStyle/>
          <a:p>
            <a:r>
              <a:rPr lang="en-CA" sz="2400" dirty="0">
                <a:solidFill>
                  <a:srgbClr val="000000"/>
                </a:solidFill>
              </a:rPr>
              <a:t>Be mindful of the opportunities and limitations of a mentor’s role.</a:t>
            </a:r>
          </a:p>
          <a:p>
            <a:r>
              <a:rPr lang="en-CA" sz="2400" dirty="0">
                <a:solidFill>
                  <a:srgbClr val="000000"/>
                </a:solidFill>
              </a:rPr>
              <a:t>Practice good communication skills (OARS)</a:t>
            </a:r>
          </a:p>
          <a:p>
            <a:r>
              <a:rPr lang="en-CA" sz="2400" dirty="0">
                <a:solidFill>
                  <a:srgbClr val="000000"/>
                </a:solidFill>
              </a:rPr>
              <a:t>Listen to understand</a:t>
            </a:r>
          </a:p>
          <a:p>
            <a:r>
              <a:rPr lang="en-CA" sz="2400" dirty="0">
                <a:solidFill>
                  <a:srgbClr val="000000"/>
                </a:solidFill>
              </a:rPr>
              <a:t>Choose empathy</a:t>
            </a:r>
          </a:p>
          <a:p>
            <a:r>
              <a:rPr lang="en-CA" sz="2400" dirty="0">
                <a:solidFill>
                  <a:srgbClr val="000000"/>
                </a:solidFill>
              </a:rPr>
              <a:t>Accept without judgement</a:t>
            </a:r>
          </a:p>
          <a:p>
            <a:r>
              <a:rPr lang="en-CA" sz="2400" dirty="0">
                <a:solidFill>
                  <a:srgbClr val="000000"/>
                </a:solidFill>
              </a:rPr>
              <a:t>Avoid assumptions</a:t>
            </a:r>
          </a:p>
          <a:p>
            <a:r>
              <a:rPr lang="en-CA" sz="2400" dirty="0">
                <a:solidFill>
                  <a:srgbClr val="000000"/>
                </a:solidFill>
              </a:rPr>
              <a:t>Self-reflect regularly</a:t>
            </a:r>
          </a:p>
          <a:p>
            <a:r>
              <a:rPr lang="en-CA" sz="2400" dirty="0">
                <a:solidFill>
                  <a:srgbClr val="000000"/>
                </a:solidFill>
              </a:rPr>
              <a:t>Be yourself!</a:t>
            </a:r>
          </a:p>
        </p:txBody>
      </p:sp>
      <p:sp>
        <p:nvSpPr>
          <p:cNvPr id="3" name="Rectangle 2">
            <a:extLst>
              <a:ext uri="{FF2B5EF4-FFF2-40B4-BE49-F238E27FC236}">
                <a16:creationId xmlns:a16="http://schemas.microsoft.com/office/drawing/2014/main" id="{797C6AE9-CFA2-B843-A545-A0949A321B2C}"/>
              </a:ext>
            </a:extLst>
          </p:cNvPr>
          <p:cNvSpPr/>
          <p:nvPr/>
        </p:nvSpPr>
        <p:spPr>
          <a:xfrm>
            <a:off x="871996" y="2304199"/>
            <a:ext cx="2686750" cy="523220"/>
          </a:xfrm>
          <a:prstGeom prst="rect">
            <a:avLst/>
          </a:prstGeom>
        </p:spPr>
        <p:txBody>
          <a:bodyPr wrap="square">
            <a:spAutoFit/>
          </a:bodyPr>
          <a:lstStyle/>
          <a:p>
            <a:r>
              <a:rPr lang="en-CA" sz="2800" b="1" dirty="0"/>
              <a:t>Remember…</a:t>
            </a:r>
            <a:r>
              <a:rPr lang="en-CA" sz="2000" b="1" dirty="0"/>
              <a:t> </a:t>
            </a:r>
            <a:endParaRPr lang="en-US" sz="2000" dirty="0"/>
          </a:p>
        </p:txBody>
      </p:sp>
    </p:spTree>
    <p:extLst>
      <p:ext uri="{BB962C8B-B14F-4D97-AF65-F5344CB8AC3E}">
        <p14:creationId xmlns:p14="http://schemas.microsoft.com/office/powerpoint/2010/main" val="2404186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65">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67">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6" name="Title 5">
            <a:extLst>
              <a:ext uri="{FF2B5EF4-FFF2-40B4-BE49-F238E27FC236}">
                <a16:creationId xmlns:a16="http://schemas.microsoft.com/office/drawing/2014/main" id="{7F70DB4E-9219-45C6-AD50-E5E9FCAB165E}"/>
              </a:ext>
            </a:extLst>
          </p:cNvPr>
          <p:cNvSpPr>
            <a:spLocks noGrp="1"/>
          </p:cNvSpPr>
          <p:nvPr>
            <p:ph type="title"/>
          </p:nvPr>
        </p:nvSpPr>
        <p:spPr>
          <a:xfrm>
            <a:off x="726151" y="242516"/>
            <a:ext cx="5609209" cy="1454051"/>
          </a:xfrm>
        </p:spPr>
        <p:txBody>
          <a:bodyPr vert="horz" lIns="91440" tIns="45720" rIns="91440" bIns="45720" rtlCol="0" anchor="ctr">
            <a:normAutofit/>
          </a:bodyPr>
          <a:lstStyle/>
          <a:p>
            <a:r>
              <a:rPr lang="en-US" b="1" kern="1200" dirty="0">
                <a:solidFill>
                  <a:srgbClr val="000000"/>
                </a:solidFill>
                <a:latin typeface="+mj-lt"/>
                <a:ea typeface="+mj-ea"/>
                <a:cs typeface="+mj-cs"/>
              </a:rPr>
              <a:t>Mentor Liaison</a:t>
            </a:r>
          </a:p>
        </p:txBody>
      </p:sp>
      <p:sp>
        <p:nvSpPr>
          <p:cNvPr id="11" name="Content Placeholder 7">
            <a:extLst>
              <a:ext uri="{FF2B5EF4-FFF2-40B4-BE49-F238E27FC236}">
                <a16:creationId xmlns:a16="http://schemas.microsoft.com/office/drawing/2014/main" id="{0F0AD15D-C987-4009-8757-BBF6553A0E77}"/>
              </a:ext>
            </a:extLst>
          </p:cNvPr>
          <p:cNvSpPr>
            <a:spLocks noGrp="1"/>
          </p:cNvSpPr>
          <p:nvPr/>
        </p:nvSpPr>
        <p:spPr>
          <a:xfrm>
            <a:off x="804290" y="1696567"/>
            <a:ext cx="5139310" cy="5034433"/>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b="1" dirty="0">
                <a:solidFill>
                  <a:srgbClr val="000000"/>
                </a:solidFill>
              </a:rPr>
              <a:t>Mentoring meeting follow-up</a:t>
            </a:r>
          </a:p>
          <a:p>
            <a:pPr lvl="1"/>
            <a:r>
              <a:rPr lang="en-US" sz="3400" dirty="0">
                <a:solidFill>
                  <a:srgbClr val="000000"/>
                </a:solidFill>
              </a:rPr>
              <a:t>Email Mentor Liaison within 3 days with topic discussed, attendees and any questions or concerns. This can be very brief.</a:t>
            </a:r>
          </a:p>
          <a:p>
            <a:r>
              <a:rPr lang="en-US" sz="3400" b="1" dirty="0">
                <a:solidFill>
                  <a:srgbClr val="000000"/>
                </a:solidFill>
              </a:rPr>
              <a:t>One-on-One meetings</a:t>
            </a:r>
          </a:p>
          <a:p>
            <a:pPr lvl="1"/>
            <a:r>
              <a:rPr lang="en-US" sz="3400" dirty="0">
                <a:solidFill>
                  <a:srgbClr val="000000"/>
                </a:solidFill>
              </a:rPr>
              <a:t>Scheduled after your first 1-3 mentoring meetings, or as needed. The Mentor Liaison is always available for consultation.</a:t>
            </a:r>
          </a:p>
          <a:p>
            <a:r>
              <a:rPr lang="en-US" sz="3400" b="1" dirty="0">
                <a:solidFill>
                  <a:srgbClr val="000000"/>
                </a:solidFill>
              </a:rPr>
              <a:t>Ongoing training</a:t>
            </a:r>
          </a:p>
          <a:p>
            <a:pPr lvl="1"/>
            <a:r>
              <a:rPr lang="en-US" sz="3400" dirty="0">
                <a:solidFill>
                  <a:srgbClr val="000000"/>
                </a:solidFill>
              </a:rPr>
              <a:t>Ongoing training and professional development sessions will be offered to address common issues or share helpful tips and/or ideas/material for sessions.</a:t>
            </a:r>
          </a:p>
          <a:p>
            <a:r>
              <a:rPr lang="en-US" sz="3400" b="1" dirty="0">
                <a:solidFill>
                  <a:srgbClr val="000000"/>
                </a:solidFill>
              </a:rPr>
              <a:t>Occasionally joins Mentor Circle sessions </a:t>
            </a:r>
          </a:p>
          <a:p>
            <a:endParaRPr lang="en-US" sz="1400" b="1" dirty="0">
              <a:solidFill>
                <a:srgbClr val="000000"/>
              </a:solidFill>
            </a:endParaRPr>
          </a:p>
        </p:txBody>
      </p:sp>
      <p:sp>
        <p:nvSpPr>
          <p:cNvPr id="7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picture containing drawing&#10;&#10;Description automatically generated">
            <a:extLst>
              <a:ext uri="{FF2B5EF4-FFF2-40B4-BE49-F238E27FC236}">
                <a16:creationId xmlns:a16="http://schemas.microsoft.com/office/drawing/2014/main" id="{4700B478-1D93-FC4B-9220-43E98A8DEC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3660" y="1812063"/>
            <a:ext cx="3264050" cy="4094279"/>
          </a:xfrm>
          <a:prstGeom prst="rect">
            <a:avLst/>
          </a:prstGeom>
        </p:spPr>
      </p:pic>
    </p:spTree>
    <p:extLst>
      <p:ext uri="{BB962C8B-B14F-4D97-AF65-F5344CB8AC3E}">
        <p14:creationId xmlns:p14="http://schemas.microsoft.com/office/powerpoint/2010/main" val="2298349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1480931"/>
            <a:ext cx="8915399" cy="2262781"/>
          </a:xfrm>
        </p:spPr>
        <p:txBody>
          <a:bodyPr/>
          <a:lstStyle/>
          <a:p>
            <a:r>
              <a:rPr lang="en-US" dirty="0"/>
              <a:t>Launching Your Circle</a:t>
            </a:r>
          </a:p>
        </p:txBody>
      </p:sp>
      <p:sp>
        <p:nvSpPr>
          <p:cNvPr id="3" name="Subtitle 2"/>
          <p:cNvSpPr>
            <a:spLocks noGrp="1"/>
          </p:cNvSpPr>
          <p:nvPr>
            <p:ph type="subTitle" idx="1"/>
          </p:nvPr>
        </p:nvSpPr>
        <p:spPr>
          <a:xfrm>
            <a:off x="2490980" y="3870478"/>
            <a:ext cx="8915400" cy="1506591"/>
          </a:xfrm>
        </p:spPr>
        <p:txBody>
          <a:bodyPr/>
          <a:lstStyle/>
          <a:p>
            <a:endParaRPr lang="en-US" dirty="0"/>
          </a:p>
        </p:txBody>
      </p:sp>
    </p:spTree>
    <p:extLst>
      <p:ext uri="{BB962C8B-B14F-4D97-AF65-F5344CB8AC3E}">
        <p14:creationId xmlns:p14="http://schemas.microsoft.com/office/powerpoint/2010/main" val="3620602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First Meeting Agenda</a:t>
            </a:r>
          </a:p>
        </p:txBody>
      </p:sp>
      <p:sp>
        <p:nvSpPr>
          <p:cNvPr id="3" name="Content Placeholder 2"/>
          <p:cNvSpPr>
            <a:spLocks noGrp="1"/>
          </p:cNvSpPr>
          <p:nvPr>
            <p:ph idx="1"/>
          </p:nvPr>
        </p:nvSpPr>
        <p:spPr>
          <a:xfrm>
            <a:off x="2719346" y="1606163"/>
            <a:ext cx="8785266" cy="4305059"/>
          </a:xfrm>
        </p:spPr>
        <p:txBody>
          <a:bodyPr>
            <a:noAutofit/>
          </a:bodyPr>
          <a:lstStyle/>
          <a:p>
            <a:r>
              <a:rPr lang="en-US" sz="1600" dirty="0">
                <a:latin typeface="Calibri" panose="020F0502020204030204" pitchFamily="34" charset="0"/>
                <a:cs typeface="Calibri" panose="020F0502020204030204" pitchFamily="34" charset="0"/>
              </a:rPr>
              <a:t>Introductions</a:t>
            </a:r>
          </a:p>
          <a:p>
            <a:pPr lvl="1"/>
            <a:r>
              <a:rPr lang="en-US" dirty="0">
                <a:latin typeface="Calibri" panose="020F0502020204030204" pitchFamily="34" charset="0"/>
                <a:cs typeface="Calibri" panose="020F0502020204030204" pitchFamily="34" charset="0"/>
              </a:rPr>
              <a:t>A bio overview</a:t>
            </a:r>
          </a:p>
          <a:p>
            <a:pPr lvl="1"/>
            <a:r>
              <a:rPr lang="en-US" dirty="0">
                <a:latin typeface="Calibri" panose="020F0502020204030204" pitchFamily="34" charset="0"/>
                <a:cs typeface="Calibri" panose="020F0502020204030204" pitchFamily="34" charset="0"/>
              </a:rPr>
              <a:t>(Optional) Fun question of your choice (i.e. favorite movie, food, book)</a:t>
            </a:r>
          </a:p>
          <a:p>
            <a:pPr lvl="1"/>
            <a:r>
              <a:rPr lang="en-US" dirty="0">
                <a:latin typeface="Calibri" panose="020F0502020204030204" pitchFamily="34" charset="0"/>
                <a:cs typeface="Calibri" panose="020F0502020204030204" pitchFamily="34" charset="0"/>
              </a:rPr>
              <a:t>Personal hobbies/interests/family </a:t>
            </a:r>
          </a:p>
          <a:p>
            <a:pPr lvl="1"/>
            <a:r>
              <a:rPr lang="en-US" dirty="0">
                <a:latin typeface="Calibri" panose="020F0502020204030204" pitchFamily="34" charset="0"/>
                <a:cs typeface="Calibri" panose="020F0502020204030204" pitchFamily="34" charset="0"/>
              </a:rPr>
              <a:t>What they want to get out of the Mentoring Circle</a:t>
            </a:r>
          </a:p>
          <a:p>
            <a:r>
              <a:rPr lang="en-US" sz="1600" dirty="0">
                <a:latin typeface="Calibri" panose="020F0502020204030204" pitchFamily="34" charset="0"/>
                <a:cs typeface="Calibri" panose="020F0502020204030204" pitchFamily="34" charset="0"/>
              </a:rPr>
              <a:t>Ground Rules development </a:t>
            </a:r>
          </a:p>
          <a:p>
            <a:pPr lvl="1"/>
            <a:r>
              <a:rPr lang="en-US" dirty="0">
                <a:latin typeface="Calibri" panose="020F0502020204030204" pitchFamily="34" charset="0"/>
                <a:cs typeface="Calibri" panose="020F0502020204030204" pitchFamily="34" charset="0"/>
              </a:rPr>
              <a:t>Schedule – day, time and duration of monthly meeting </a:t>
            </a:r>
          </a:p>
          <a:p>
            <a:pPr lvl="1"/>
            <a:r>
              <a:rPr lang="en-US" dirty="0">
                <a:latin typeface="Calibri" panose="020F0502020204030204" pitchFamily="34" charset="0"/>
                <a:cs typeface="Calibri" panose="020F0502020204030204" pitchFamily="34" charset="0"/>
              </a:rPr>
              <a:t>Attendance requirements</a:t>
            </a:r>
          </a:p>
          <a:p>
            <a:pPr lvl="1"/>
            <a:r>
              <a:rPr lang="en-US" dirty="0">
                <a:latin typeface="Calibri" panose="020F0502020204030204" pitchFamily="34" charset="0"/>
                <a:cs typeface="Calibri" panose="020F0502020204030204" pitchFamily="34" charset="0"/>
              </a:rPr>
              <a:t>Confidentiality and personal respect</a:t>
            </a:r>
          </a:p>
          <a:p>
            <a:r>
              <a:rPr lang="en-US" sz="1600" dirty="0">
                <a:latin typeface="Calibri" panose="020F0502020204030204" pitchFamily="34" charset="0"/>
                <a:cs typeface="Calibri" panose="020F0502020204030204" pitchFamily="34" charset="0"/>
              </a:rPr>
              <a:t>Role assignment for each meeting: Discussion leader, scribe/timekeeper (mentor for the first session), </a:t>
            </a:r>
          </a:p>
          <a:p>
            <a:r>
              <a:rPr lang="en-US" sz="1600" dirty="0">
                <a:latin typeface="Calibri" panose="020F0502020204030204" pitchFamily="34" charset="0"/>
                <a:cs typeface="Calibri" panose="020F0502020204030204" pitchFamily="34" charset="0"/>
              </a:rPr>
              <a:t>Future Topic Discussion and Selection with assigned leader</a:t>
            </a:r>
          </a:p>
          <a:p>
            <a:r>
              <a:rPr lang="en-US" sz="1600" dirty="0">
                <a:latin typeface="Calibri" panose="020F0502020204030204" pitchFamily="34" charset="0"/>
                <a:cs typeface="Calibri" panose="020F0502020204030204" pitchFamily="34" charset="0"/>
              </a:rPr>
              <a:t>Next meeting date and time reminder</a:t>
            </a:r>
          </a:p>
          <a:p>
            <a:r>
              <a:rPr lang="en-US" sz="1600" dirty="0">
                <a:latin typeface="Calibri" panose="020F0502020204030204" pitchFamily="34" charset="0"/>
                <a:cs typeface="Calibri" panose="020F0502020204030204" pitchFamily="34" charset="0"/>
              </a:rPr>
              <a:t>Mentor Circle Evaluation</a:t>
            </a:r>
          </a:p>
        </p:txBody>
      </p:sp>
    </p:spTree>
    <p:extLst>
      <p:ext uri="{BB962C8B-B14F-4D97-AF65-F5344CB8AC3E}">
        <p14:creationId xmlns:p14="http://schemas.microsoft.com/office/powerpoint/2010/main" val="887803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Mentor Circle Agenda</a:t>
            </a:r>
          </a:p>
        </p:txBody>
      </p:sp>
      <p:sp>
        <p:nvSpPr>
          <p:cNvPr id="3" name="Content Placeholder 2"/>
          <p:cNvSpPr>
            <a:spLocks noGrp="1"/>
          </p:cNvSpPr>
          <p:nvPr>
            <p:ph idx="1"/>
          </p:nvPr>
        </p:nvSpPr>
        <p:spPr>
          <a:xfrm>
            <a:off x="2589212" y="2133600"/>
            <a:ext cx="9447890" cy="3777622"/>
          </a:xfrm>
        </p:spPr>
        <p:txBody>
          <a:bodyPr>
            <a:normAutofit/>
          </a:bodyPr>
          <a:lstStyle/>
          <a:p>
            <a:r>
              <a:rPr lang="en-US" sz="2400" dirty="0">
                <a:latin typeface="Calibri" panose="020F0502020204030204" pitchFamily="34" charset="0"/>
                <a:cs typeface="Calibri" panose="020F0502020204030204" pitchFamily="34" charset="0"/>
              </a:rPr>
              <a:t>Attendance and Topic Review</a:t>
            </a:r>
          </a:p>
          <a:p>
            <a:r>
              <a:rPr lang="en-US" sz="2400" dirty="0">
                <a:latin typeface="Calibri" panose="020F0502020204030204" pitchFamily="34" charset="0"/>
                <a:cs typeface="Calibri" panose="020F0502020204030204" pitchFamily="34" charset="0"/>
              </a:rPr>
              <a:t>Topic discussion</a:t>
            </a:r>
          </a:p>
          <a:p>
            <a:r>
              <a:rPr lang="en-US" sz="2400" dirty="0">
                <a:latin typeface="Calibri" panose="020F0502020204030204" pitchFamily="34" charset="0"/>
                <a:cs typeface="Calibri" panose="020F0502020204030204" pitchFamily="34" charset="0"/>
              </a:rPr>
              <a:t>Review next meeting leader, topic, scribe/timekeeper, date and time</a:t>
            </a:r>
          </a:p>
          <a:p>
            <a:r>
              <a:rPr lang="en-US" sz="2400" dirty="0">
                <a:latin typeface="Calibri" panose="020F0502020204030204" pitchFamily="34" charset="0"/>
                <a:cs typeface="Calibri" panose="020F0502020204030204" pitchFamily="34" charset="0"/>
              </a:rPr>
              <a:t>Mentor Circle Evaluation</a:t>
            </a:r>
          </a:p>
        </p:txBody>
      </p:sp>
    </p:spTree>
    <p:extLst>
      <p:ext uri="{BB962C8B-B14F-4D97-AF65-F5344CB8AC3E}">
        <p14:creationId xmlns:p14="http://schemas.microsoft.com/office/powerpoint/2010/main" val="420265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339" y="624110"/>
            <a:ext cx="9437273" cy="1280890"/>
          </a:xfrm>
        </p:spPr>
        <p:txBody>
          <a:bodyPr/>
          <a:lstStyle/>
          <a:p>
            <a:r>
              <a:rPr lang="en-US" dirty="0">
                <a:latin typeface="Calibri" panose="020F0502020204030204" pitchFamily="34" charset="0"/>
                <a:cs typeface="Calibri" panose="020F0502020204030204" pitchFamily="34" charset="0"/>
              </a:rPr>
              <a:t>Potential Topics for Mentor Circle Discussion </a:t>
            </a:r>
          </a:p>
        </p:txBody>
      </p:sp>
      <p:sp>
        <p:nvSpPr>
          <p:cNvPr id="3" name="Content Placeholder 2"/>
          <p:cNvSpPr>
            <a:spLocks noGrp="1"/>
          </p:cNvSpPr>
          <p:nvPr>
            <p:ph idx="1"/>
          </p:nvPr>
        </p:nvSpPr>
        <p:spPr>
          <a:xfrm>
            <a:off x="2067339" y="2022282"/>
            <a:ext cx="9349809" cy="4521642"/>
          </a:xfrm>
        </p:spPr>
        <p:txBody>
          <a:bodyPr>
            <a:normAutofit fontScale="62500" lnSpcReduction="20000"/>
          </a:bodyPr>
          <a:lstStyle/>
          <a:p>
            <a:r>
              <a:rPr lang="en-US" dirty="0"/>
              <a:t>Analysis                                                                    Leading Others</a:t>
            </a:r>
          </a:p>
          <a:p>
            <a:r>
              <a:rPr lang="en-US" dirty="0"/>
              <a:t> Communication Styles                                         Negotiation</a:t>
            </a:r>
          </a:p>
          <a:p>
            <a:r>
              <a:rPr lang="en-US" dirty="0"/>
              <a:t>Community Involvement                                      Networking</a:t>
            </a:r>
          </a:p>
          <a:p>
            <a:r>
              <a:rPr lang="en-US" dirty="0"/>
              <a:t>Courageous Conversations                                 Presentation Skills</a:t>
            </a:r>
          </a:p>
          <a:p>
            <a:r>
              <a:rPr lang="en-US" dirty="0"/>
              <a:t>Cultural Differences                                               Problem Solving</a:t>
            </a:r>
          </a:p>
          <a:p>
            <a:r>
              <a:rPr lang="en-US" dirty="0"/>
              <a:t>Decision Making                                                    Professional Certifications</a:t>
            </a:r>
          </a:p>
          <a:p>
            <a:r>
              <a:rPr lang="en-US" dirty="0"/>
              <a:t>Feedback (Giving &amp; Receiving)                          Project Management</a:t>
            </a:r>
          </a:p>
          <a:p>
            <a:r>
              <a:rPr lang="en-US" dirty="0"/>
              <a:t>Gender Differences                                               Relationship </a:t>
            </a:r>
            <a:r>
              <a:rPr lang="en-US" dirty="0" err="1"/>
              <a:t>Mgmt</a:t>
            </a:r>
            <a:r>
              <a:rPr lang="en-US" dirty="0"/>
              <a:t>/Building Relationships</a:t>
            </a:r>
          </a:p>
          <a:p>
            <a:r>
              <a:rPr lang="en-US" dirty="0"/>
              <a:t>Generational Differences                                     Roadblocks/How to Remove Them</a:t>
            </a:r>
          </a:p>
          <a:p>
            <a:r>
              <a:rPr lang="en-US" dirty="0"/>
              <a:t>Career Development/Planning                           Strategy</a:t>
            </a:r>
          </a:p>
          <a:p>
            <a:r>
              <a:rPr lang="en-US" dirty="0"/>
              <a:t>Change Management                                         Succession Planning</a:t>
            </a:r>
          </a:p>
          <a:p>
            <a:r>
              <a:rPr lang="en-US" dirty="0"/>
              <a:t>Conducting Effective and Efficient Meetings   Team Building</a:t>
            </a:r>
          </a:p>
          <a:p>
            <a:r>
              <a:rPr lang="en-US" dirty="0"/>
              <a:t>Conflict Management                                          Time Management</a:t>
            </a:r>
          </a:p>
          <a:p>
            <a:r>
              <a:rPr lang="en-US" dirty="0"/>
              <a:t>Continuing Education                                           Vision</a:t>
            </a:r>
          </a:p>
          <a:p>
            <a:r>
              <a:rPr lang="en-US" dirty="0"/>
              <a:t>Influencing Others                                                 Work/Life Balance</a:t>
            </a:r>
          </a:p>
          <a:p>
            <a:r>
              <a:rPr lang="en-US" dirty="0"/>
              <a:t>Innovation</a:t>
            </a:r>
          </a:p>
        </p:txBody>
      </p:sp>
    </p:spTree>
    <p:extLst>
      <p:ext uri="{BB962C8B-B14F-4D97-AF65-F5344CB8AC3E}">
        <p14:creationId xmlns:p14="http://schemas.microsoft.com/office/powerpoint/2010/main" val="846477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Mentor Circle Evaluation</a:t>
            </a: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At the end of every mentor circle a 5-minute evaluation process should take place.</a:t>
            </a:r>
          </a:p>
          <a:p>
            <a:r>
              <a:rPr lang="en-US" dirty="0">
                <a:latin typeface="Calibri" panose="020F0502020204030204" pitchFamily="34" charset="0"/>
                <a:cs typeface="Calibri" panose="020F0502020204030204" pitchFamily="34" charset="0"/>
              </a:rPr>
              <a:t>Three areas will be scored 1-5 ( 1 low and 5 high) by each participant, mentees first and then the mentor.</a:t>
            </a:r>
          </a:p>
          <a:p>
            <a:pPr lvl="1"/>
            <a:r>
              <a:rPr lang="en-US" u="sng" dirty="0">
                <a:latin typeface="Calibri" panose="020F0502020204030204" pitchFamily="34" charset="0"/>
                <a:cs typeface="Calibri" panose="020F0502020204030204" pitchFamily="34" charset="0"/>
              </a:rPr>
              <a:t>Ground Rule Compliance- </a:t>
            </a:r>
            <a:r>
              <a:rPr lang="en-US" dirty="0">
                <a:latin typeface="Calibri" panose="020F0502020204030204" pitchFamily="34" charset="0"/>
                <a:cs typeface="Calibri" panose="020F0502020204030204" pitchFamily="34" charset="0"/>
              </a:rPr>
              <a:t>Did we start and end on time? Did we follow our ground rules?</a:t>
            </a:r>
          </a:p>
          <a:p>
            <a:pPr lvl="1"/>
            <a:r>
              <a:rPr lang="en-US" u="sng" dirty="0">
                <a:latin typeface="Calibri" panose="020F0502020204030204" pitchFamily="34" charset="0"/>
                <a:cs typeface="Calibri" panose="020F0502020204030204" pitchFamily="34" charset="0"/>
              </a:rPr>
              <a:t>Content</a:t>
            </a:r>
            <a:r>
              <a:rPr lang="en-US" dirty="0">
                <a:latin typeface="Calibri" panose="020F0502020204030204" pitchFamily="34" charset="0"/>
                <a:cs typeface="Calibri" panose="020F0502020204030204" pitchFamily="34" charset="0"/>
              </a:rPr>
              <a:t>- Did we stay on topic? Was the content meaningful and useful to me?</a:t>
            </a:r>
          </a:p>
          <a:p>
            <a:pPr lvl="1"/>
            <a:r>
              <a:rPr lang="en-US" u="sng" dirty="0">
                <a:latin typeface="Calibri" panose="020F0502020204030204" pitchFamily="34" charset="0"/>
                <a:cs typeface="Calibri" panose="020F0502020204030204" pitchFamily="34" charset="0"/>
              </a:rPr>
              <a:t>Engagement</a:t>
            </a:r>
            <a:r>
              <a:rPr lang="en-US" dirty="0">
                <a:latin typeface="Calibri" panose="020F0502020204030204" pitchFamily="34" charset="0"/>
                <a:cs typeface="Calibri" panose="020F0502020204030204" pitchFamily="34" charset="0"/>
              </a:rPr>
              <a:t>- Did everyone speak and participate? Did I provide useful insights for others?</a:t>
            </a:r>
          </a:p>
          <a:p>
            <a:r>
              <a:rPr lang="en-US" dirty="0">
                <a:latin typeface="Calibri" panose="020F0502020204030204" pitchFamily="34" charset="0"/>
                <a:cs typeface="Calibri" panose="020F0502020204030204" pitchFamily="34" charset="0"/>
              </a:rPr>
              <a:t>If anyone scores less than a 3 on any rating aske them to provide a suggestion to the group on how they and the group can improve for the next meeting.</a:t>
            </a:r>
          </a:p>
          <a:p>
            <a:r>
              <a:rPr lang="en-US" dirty="0">
                <a:latin typeface="Calibri" panose="020F0502020204030204" pitchFamily="34" charset="0"/>
                <a:cs typeface="Calibri" panose="020F0502020204030204" pitchFamily="34" charset="0"/>
              </a:rPr>
              <a:t>Scores can be maintained from meeting to meeting if desired, or just used for guidance on ensuring that all are getting and creating value from the mentor circle.</a:t>
            </a:r>
          </a:p>
          <a:p>
            <a:endParaRPr lang="en-US" dirty="0"/>
          </a:p>
        </p:txBody>
      </p:sp>
    </p:spTree>
    <p:extLst>
      <p:ext uri="{BB962C8B-B14F-4D97-AF65-F5344CB8AC3E}">
        <p14:creationId xmlns:p14="http://schemas.microsoft.com/office/powerpoint/2010/main" val="3844867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55564" y="834888"/>
            <a:ext cx="4314645" cy="1268958"/>
          </a:xfrm>
        </p:spPr>
        <p:txBody>
          <a:bodyPr anchor="b">
            <a:normAutofit/>
          </a:bodyPr>
          <a:lstStyle/>
          <a:p>
            <a:r>
              <a:rPr lang="en-CA" sz="3200" b="1" dirty="0"/>
              <a:t>Next Steps</a:t>
            </a:r>
            <a:endParaRPr lang="en-US" sz="3200">
              <a:cs typeface="Calibri Light"/>
            </a:endParaRPr>
          </a:p>
        </p:txBody>
      </p:sp>
      <p:pic>
        <p:nvPicPr>
          <p:cNvPr id="4" name="Picture 3" descr="A picture containing water, boat, sitting, mountain&#10;&#10;Description automatically generated">
            <a:extLst>
              <a:ext uri="{FF2B5EF4-FFF2-40B4-BE49-F238E27FC236}">
                <a16:creationId xmlns:a16="http://schemas.microsoft.com/office/drawing/2014/main" id="{7E8A58F4-907E-1940-B333-78B05433A8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255564" y="2395184"/>
            <a:ext cx="4314645" cy="3717317"/>
          </a:xfrm>
        </p:spPr>
        <p:txBody>
          <a:bodyPr anchor="t">
            <a:normAutofit/>
          </a:bodyPr>
          <a:lstStyle/>
          <a:p>
            <a:r>
              <a:rPr lang="en-US" sz="2400" dirty="0"/>
              <a:t>Match up Mentees to Mentors </a:t>
            </a:r>
          </a:p>
          <a:p>
            <a:r>
              <a:rPr lang="en-US" sz="2400" dirty="0"/>
              <a:t> See handouts:</a:t>
            </a:r>
          </a:p>
          <a:p>
            <a:pPr lvl="1"/>
            <a:r>
              <a:rPr lang="en-US" dirty="0"/>
              <a:t>First Mentoring Meeting Agenda</a:t>
            </a:r>
          </a:p>
          <a:p>
            <a:pPr lvl="1"/>
            <a:r>
              <a:rPr lang="en-US" dirty="0"/>
              <a:t>Mentor Guidelines</a:t>
            </a:r>
          </a:p>
          <a:p>
            <a:pPr lvl="1"/>
            <a:r>
              <a:rPr lang="en-US" sz="2400" dirty="0"/>
              <a:t>Mentor Circle Session Evaluation </a:t>
            </a:r>
          </a:p>
          <a:p>
            <a:pPr lvl="1"/>
            <a:r>
              <a:rPr lang="en-US" dirty="0"/>
              <a:t>Set your first meeting</a:t>
            </a:r>
            <a:endParaRPr lang="en-US" sz="2400" dirty="0"/>
          </a:p>
          <a:p>
            <a:endParaRPr lang="en-US" sz="1800" dirty="0"/>
          </a:p>
        </p:txBody>
      </p:sp>
      <p:pic>
        <p:nvPicPr>
          <p:cNvPr id="8" name="Picture 7">
            <a:extLst>
              <a:ext uri="{FF2B5EF4-FFF2-40B4-BE49-F238E27FC236}">
                <a16:creationId xmlns:a16="http://schemas.microsoft.com/office/drawing/2014/main" id="{4563DF5A-BB5D-E045-8965-FFAF829A55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21949" y="4942824"/>
            <a:ext cx="1918311" cy="1915176"/>
          </a:xfrm>
          <a:prstGeom prst="rect">
            <a:avLst/>
          </a:prstGeom>
        </p:spPr>
      </p:pic>
    </p:spTree>
    <p:extLst>
      <p:ext uri="{BB962C8B-B14F-4D97-AF65-F5344CB8AC3E}">
        <p14:creationId xmlns:p14="http://schemas.microsoft.com/office/powerpoint/2010/main" val="41867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269686" y="795527"/>
            <a:ext cx="4123738" cy="1433323"/>
          </a:xfrm>
        </p:spPr>
        <p:txBody>
          <a:bodyPr>
            <a:normAutofit/>
          </a:bodyPr>
          <a:lstStyle/>
          <a:p>
            <a:r>
              <a:rPr lang="en-US" sz="3200"/>
              <a:t>Agenda</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4C89C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up of coffee sitting on top of a wooden table&#10;&#10;Description automatically generated">
            <a:extLst>
              <a:ext uri="{FF2B5EF4-FFF2-40B4-BE49-F238E27FC236}">
                <a16:creationId xmlns:a16="http://schemas.microsoft.com/office/drawing/2014/main" id="{59A9316D-4F47-644D-B7E9-DA0E060F9C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2115" y="960214"/>
            <a:ext cx="5641848" cy="4919472"/>
          </a:xfrm>
          <a:prstGeom prst="rect">
            <a:avLst/>
          </a:prstGeom>
          <a:ln w="12700">
            <a:noFill/>
          </a:ln>
        </p:spPr>
      </p:pic>
      <p:sp>
        <p:nvSpPr>
          <p:cNvPr id="3" name="Content Placeholder 2"/>
          <p:cNvSpPr>
            <a:spLocks noGrp="1"/>
          </p:cNvSpPr>
          <p:nvPr>
            <p:ph idx="1"/>
          </p:nvPr>
        </p:nvSpPr>
        <p:spPr>
          <a:xfrm>
            <a:off x="7293817" y="2338388"/>
            <a:ext cx="4099607" cy="3678237"/>
          </a:xfrm>
        </p:spPr>
        <p:txBody>
          <a:bodyPr anchor="ctr">
            <a:normAutofit/>
          </a:bodyPr>
          <a:lstStyle/>
          <a:p>
            <a:pPr>
              <a:buClr>
                <a:srgbClr val="4C89CF"/>
              </a:buClr>
            </a:pPr>
            <a:r>
              <a:rPr lang="en-US" sz="1800"/>
              <a:t>Mentoring Relationships</a:t>
            </a:r>
          </a:p>
          <a:p>
            <a:pPr lvl="1">
              <a:buClr>
                <a:srgbClr val="4C89CF"/>
              </a:buClr>
            </a:pPr>
            <a:r>
              <a:rPr lang="en-US" sz="1800"/>
              <a:t>Goals and Scope</a:t>
            </a:r>
          </a:p>
          <a:p>
            <a:pPr lvl="1">
              <a:buClr>
                <a:srgbClr val="4C89CF"/>
              </a:buClr>
            </a:pPr>
            <a:r>
              <a:rPr lang="en-US" sz="1800"/>
              <a:t>Mentor’s Role</a:t>
            </a:r>
          </a:p>
          <a:p>
            <a:pPr lvl="1">
              <a:buClr>
                <a:srgbClr val="4C89CF"/>
              </a:buClr>
            </a:pPr>
            <a:r>
              <a:rPr lang="en-US" sz="1800"/>
              <a:t>Qualities of Effective Mentors</a:t>
            </a:r>
          </a:p>
          <a:p>
            <a:pPr>
              <a:buClr>
                <a:srgbClr val="4C89CF"/>
              </a:buClr>
            </a:pPr>
            <a:r>
              <a:rPr lang="en-US" sz="1800"/>
              <a:t>Mentoring Skills</a:t>
            </a:r>
          </a:p>
          <a:p>
            <a:pPr lvl="1">
              <a:buClr>
                <a:srgbClr val="4C89CF"/>
              </a:buClr>
            </a:pPr>
            <a:r>
              <a:rPr lang="en-US" sz="1800"/>
              <a:t>Communication Skills</a:t>
            </a:r>
          </a:p>
          <a:p>
            <a:pPr lvl="1">
              <a:buClr>
                <a:srgbClr val="4C89CF"/>
              </a:buClr>
            </a:pPr>
            <a:r>
              <a:rPr lang="en-US" sz="1800"/>
              <a:t>Building Trust and Rapport</a:t>
            </a:r>
          </a:p>
          <a:p>
            <a:pPr lvl="1">
              <a:buClr>
                <a:srgbClr val="4C89CF"/>
              </a:buClr>
            </a:pPr>
            <a:r>
              <a:rPr lang="en-US" sz="1800"/>
              <a:t>Empathy</a:t>
            </a:r>
          </a:p>
          <a:p>
            <a:pPr lvl="1">
              <a:buClr>
                <a:srgbClr val="4C89CF"/>
              </a:buClr>
            </a:pPr>
            <a:r>
              <a:rPr lang="en-US" sz="1800"/>
              <a:t>Vulnerability</a:t>
            </a:r>
          </a:p>
          <a:p>
            <a:pPr>
              <a:buClr>
                <a:srgbClr val="4C89CF"/>
              </a:buClr>
            </a:pPr>
            <a:r>
              <a:rPr lang="en-US" sz="1800"/>
              <a:t>Next Steps</a:t>
            </a:r>
          </a:p>
          <a:p>
            <a:pPr lvl="1">
              <a:buClr>
                <a:srgbClr val="4C89CF"/>
              </a:buClr>
            </a:pPr>
            <a:endParaRPr lang="en-US" sz="1800"/>
          </a:p>
          <a:p>
            <a:pPr lvl="1">
              <a:buClr>
                <a:srgbClr val="4C89CF"/>
              </a:buClr>
            </a:pPr>
            <a:endParaRPr lang="en-US" sz="1800"/>
          </a:p>
        </p:txBody>
      </p:sp>
    </p:spTree>
    <p:extLst>
      <p:ext uri="{BB962C8B-B14F-4D97-AF65-F5344CB8AC3E}">
        <p14:creationId xmlns:p14="http://schemas.microsoft.com/office/powerpoint/2010/main" val="4249977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965"/>
            <a:ext cx="10515600" cy="1325563"/>
          </a:xfrm>
        </p:spPr>
        <p:txBody>
          <a:bodyPr/>
          <a:lstStyle/>
          <a:p>
            <a:r>
              <a:rPr lang="en-CA" dirty="0">
                <a:solidFill>
                  <a:srgbClr val="000000"/>
                </a:solidFill>
              </a:rPr>
              <a:t>Questions?</a:t>
            </a:r>
          </a:p>
        </p:txBody>
      </p:sp>
      <p:pic>
        <p:nvPicPr>
          <p:cNvPr id="4" name="Content Placeholder 3" descr="Crumpled up pieces of paper with question marks on them. "/>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31927" y="1194120"/>
            <a:ext cx="7328147" cy="4876800"/>
          </a:xfrm>
        </p:spPr>
      </p:pic>
    </p:spTree>
    <p:extLst>
      <p:ext uri="{BB962C8B-B14F-4D97-AF65-F5344CB8AC3E}">
        <p14:creationId xmlns:p14="http://schemas.microsoft.com/office/powerpoint/2010/main" val="356795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clouds in the sky&#10;&#10;Description automatically generated">
            <a:extLst>
              <a:ext uri="{FF2B5EF4-FFF2-40B4-BE49-F238E27FC236}">
                <a16:creationId xmlns:a16="http://schemas.microsoft.com/office/drawing/2014/main" id="{9D78D467-307C-A247-8F9C-275CA6000B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851031" y="632990"/>
            <a:ext cx="4062643" cy="1043409"/>
          </a:xfrm>
        </p:spPr>
        <p:txBody>
          <a:bodyPr>
            <a:normAutofit/>
          </a:bodyPr>
          <a:lstStyle/>
          <a:p>
            <a:r>
              <a:rPr lang="en-US" sz="3600" b="1" dirty="0"/>
              <a:t>What is a Mentor? </a:t>
            </a:r>
          </a:p>
        </p:txBody>
      </p:sp>
      <p:sp>
        <p:nvSpPr>
          <p:cNvPr id="3" name="Content Placeholder 2"/>
          <p:cNvSpPr>
            <a:spLocks noGrp="1"/>
          </p:cNvSpPr>
          <p:nvPr>
            <p:ph idx="1"/>
          </p:nvPr>
        </p:nvSpPr>
        <p:spPr>
          <a:xfrm>
            <a:off x="7621030" y="1774372"/>
            <a:ext cx="4389737" cy="2754086"/>
          </a:xfrm>
        </p:spPr>
        <p:txBody>
          <a:bodyPr anchor="t">
            <a:normAutofit/>
          </a:bodyPr>
          <a:lstStyle/>
          <a:p>
            <a:r>
              <a:rPr lang="en-US" sz="2400" dirty="0"/>
              <a:t>A </a:t>
            </a:r>
            <a:r>
              <a:rPr lang="en-US" sz="2400" b="1" dirty="0"/>
              <a:t>Mentor</a:t>
            </a:r>
            <a:r>
              <a:rPr lang="en-US" sz="2400" dirty="0"/>
              <a:t> is an experienced and trusted coach. </a:t>
            </a:r>
          </a:p>
          <a:p>
            <a:r>
              <a:rPr lang="en-US" sz="2400" dirty="0"/>
              <a:t>A </a:t>
            </a:r>
            <a:r>
              <a:rPr lang="en-US" sz="2400" b="1" dirty="0"/>
              <a:t>mentoring relationship </a:t>
            </a:r>
            <a:r>
              <a:rPr lang="en-US" sz="2400" dirty="0"/>
              <a:t>is when someone forms a supportive, coaching relationship with someone else. </a:t>
            </a:r>
          </a:p>
          <a:p>
            <a:endParaRPr lang="en-US" sz="1800" dirty="0"/>
          </a:p>
          <a:p>
            <a:endParaRPr lang="en-US" sz="1800" dirty="0"/>
          </a:p>
        </p:txBody>
      </p:sp>
    </p:spTree>
    <p:extLst>
      <p:ext uri="{BB962C8B-B14F-4D97-AF65-F5344CB8AC3E}">
        <p14:creationId xmlns:p14="http://schemas.microsoft.com/office/powerpoint/2010/main" val="61420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5">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269686" y="795527"/>
            <a:ext cx="4123738" cy="1433323"/>
          </a:xfrm>
        </p:spPr>
        <p:txBody>
          <a:bodyPr>
            <a:normAutofit fontScale="90000"/>
          </a:bodyPr>
          <a:lstStyle/>
          <a:p>
            <a:r>
              <a:rPr lang="en-US" sz="4000" b="1" dirty="0"/>
              <a:t>How does a Mentor Circle work? </a:t>
            </a:r>
          </a:p>
        </p:txBody>
      </p:sp>
      <p:sp>
        <p:nvSpPr>
          <p:cNvPr id="39" name="Rectangle 38">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EC44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071567" y="2584450"/>
            <a:ext cx="4636245" cy="3678237"/>
          </a:xfrm>
        </p:spPr>
        <p:txBody>
          <a:bodyPr anchor="ctr">
            <a:normAutofit/>
          </a:bodyPr>
          <a:lstStyle/>
          <a:p>
            <a:pPr>
              <a:buClr>
                <a:srgbClr val="FEC444"/>
              </a:buClr>
            </a:pPr>
            <a:r>
              <a:rPr lang="en-US" dirty="0"/>
              <a:t>A </a:t>
            </a:r>
            <a:r>
              <a:rPr lang="en-US" b="1" dirty="0"/>
              <a:t>Mentor Circle</a:t>
            </a:r>
            <a:r>
              <a:rPr lang="en-US" dirty="0"/>
              <a:t> is a small group of professionals that meet on a regular basis for an agreed upon length of time in an interactive virtual forum.  </a:t>
            </a:r>
          </a:p>
          <a:p>
            <a:pPr>
              <a:buClr>
                <a:srgbClr val="FEC444"/>
              </a:buClr>
            </a:pPr>
            <a:endParaRPr lang="en-US" sz="1800" dirty="0"/>
          </a:p>
          <a:p>
            <a:pPr>
              <a:buClr>
                <a:srgbClr val="FEC444"/>
              </a:buClr>
            </a:pPr>
            <a:endParaRPr lang="en-US" sz="1800" dirty="0"/>
          </a:p>
        </p:txBody>
      </p:sp>
      <p:pic>
        <p:nvPicPr>
          <p:cNvPr id="9" name="Picture 8" descr="A picture containing device&#10;&#10;Description automatically generated">
            <a:extLst>
              <a:ext uri="{FF2B5EF4-FFF2-40B4-BE49-F238E27FC236}">
                <a16:creationId xmlns:a16="http://schemas.microsoft.com/office/drawing/2014/main" id="{07DDCE41-63EE-CD4B-AE51-99F3D2C2C2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879793" y="5084001"/>
            <a:ext cx="3430870" cy="2372490"/>
          </a:xfrm>
          <a:prstGeom prst="rect">
            <a:avLst/>
          </a:prstGeom>
        </p:spPr>
      </p:pic>
      <p:pic>
        <p:nvPicPr>
          <p:cNvPr id="4" name="Picture 3">
            <a:extLst>
              <a:ext uri="{FF2B5EF4-FFF2-40B4-BE49-F238E27FC236}">
                <a16:creationId xmlns:a16="http://schemas.microsoft.com/office/drawing/2014/main" id="{218273FC-2B23-7144-9CB7-1E2CAB7A359F}"/>
              </a:ext>
            </a:extLst>
          </p:cNvPr>
          <p:cNvPicPr>
            <a:picLocks noChangeAspect="1"/>
          </p:cNvPicPr>
          <p:nvPr/>
        </p:nvPicPr>
        <p:blipFill>
          <a:blip r:embed="rId4"/>
          <a:stretch>
            <a:fillRect/>
          </a:stretch>
        </p:blipFill>
        <p:spPr>
          <a:xfrm>
            <a:off x="1882365" y="1281138"/>
            <a:ext cx="3612477" cy="4540195"/>
          </a:xfrm>
          <a:prstGeom prst="rect">
            <a:avLst/>
          </a:prstGeom>
        </p:spPr>
      </p:pic>
    </p:spTree>
    <p:extLst>
      <p:ext uri="{BB962C8B-B14F-4D97-AF65-F5344CB8AC3E}">
        <p14:creationId xmlns:p14="http://schemas.microsoft.com/office/powerpoint/2010/main" val="170913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797809" y="447468"/>
            <a:ext cx="6722204" cy="1454051"/>
          </a:xfrm>
        </p:spPr>
        <p:txBody>
          <a:bodyPr vert="horz" lIns="91440" tIns="45720" rIns="91440" bIns="45720" rtlCol="0" anchor="ctr">
            <a:normAutofit/>
          </a:bodyPr>
          <a:lstStyle/>
          <a:p>
            <a:r>
              <a:rPr lang="en-US" b="1" kern="1200" dirty="0">
                <a:solidFill>
                  <a:srgbClr val="000000"/>
                </a:solidFill>
                <a:latin typeface="+mj-lt"/>
                <a:ea typeface="+mj-ea"/>
                <a:cs typeface="+mj-cs"/>
              </a:rPr>
              <a:t>What is a Mentor Circle? </a:t>
            </a:r>
          </a:p>
        </p:txBody>
      </p:sp>
      <p:sp>
        <p:nvSpPr>
          <p:cNvPr id="6" name="Rectangle 5">
            <a:extLst>
              <a:ext uri="{FF2B5EF4-FFF2-40B4-BE49-F238E27FC236}">
                <a16:creationId xmlns:a16="http://schemas.microsoft.com/office/drawing/2014/main" id="{3FC3EE90-6E2F-8C40-936E-88FE2BEACCA5}"/>
              </a:ext>
            </a:extLst>
          </p:cNvPr>
          <p:cNvSpPr/>
          <p:nvPr/>
        </p:nvSpPr>
        <p:spPr>
          <a:xfrm>
            <a:off x="640099" y="1530816"/>
            <a:ext cx="6042354" cy="474641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solidFill>
                  <a:srgbClr val="000000"/>
                </a:solidFill>
              </a:rPr>
              <a:t>Mentor Circles can provide suggestions for career development, access to subject matter experts, and ideas on how to resolve difficult situations </a:t>
            </a:r>
          </a:p>
          <a:p>
            <a:pPr marL="285750" indent="-228600">
              <a:lnSpc>
                <a:spcPct val="90000"/>
              </a:lnSpc>
              <a:spcAft>
                <a:spcPts val="600"/>
              </a:spcAft>
              <a:buFont typeface="Arial" panose="020B0604020202020204" pitchFamily="34" charset="0"/>
              <a:buChar char="•"/>
            </a:pPr>
            <a:r>
              <a:rPr lang="en-US" sz="2000" dirty="0">
                <a:solidFill>
                  <a:srgbClr val="000000"/>
                </a:solidFill>
              </a:rPr>
              <a:t>Mentor Circles are where you ask for and share advice and resources when it makes sense for you </a:t>
            </a:r>
          </a:p>
          <a:p>
            <a:pPr marL="285750" indent="-228600">
              <a:lnSpc>
                <a:spcPct val="90000"/>
              </a:lnSpc>
              <a:spcAft>
                <a:spcPts val="600"/>
              </a:spcAft>
              <a:buFont typeface="Arial" panose="020B0604020202020204" pitchFamily="34" charset="0"/>
              <a:buChar char="•"/>
            </a:pPr>
            <a:r>
              <a:rPr lang="en-US" sz="2000" dirty="0">
                <a:solidFill>
                  <a:srgbClr val="000000"/>
                </a:solidFill>
              </a:rPr>
              <a:t>Virtual Mentor Circles transcend groups and organizational boundaries </a:t>
            </a:r>
          </a:p>
          <a:p>
            <a:pPr marL="285750" indent="-228600">
              <a:lnSpc>
                <a:spcPct val="90000"/>
              </a:lnSpc>
              <a:spcAft>
                <a:spcPts val="600"/>
              </a:spcAft>
              <a:buFont typeface="Arial" panose="020B0604020202020204" pitchFamily="34" charset="0"/>
              <a:buChar char="•"/>
            </a:pPr>
            <a:r>
              <a:rPr lang="en-US" sz="2000" dirty="0">
                <a:solidFill>
                  <a:srgbClr val="000000"/>
                </a:solidFill>
              </a:rPr>
              <a:t>Virtual Mentor Circles are about the benefits and rewards that everyone in the network receives — there is a high degree of reciprocity </a:t>
            </a:r>
          </a:p>
          <a:p>
            <a:pPr marL="285750" indent="-228600">
              <a:lnSpc>
                <a:spcPct val="90000"/>
              </a:lnSpc>
              <a:spcAft>
                <a:spcPts val="600"/>
              </a:spcAft>
              <a:buFont typeface="Arial" panose="020B0604020202020204" pitchFamily="34" charset="0"/>
              <a:buChar char="•"/>
            </a:pPr>
            <a:r>
              <a:rPr lang="en-US" sz="2000" dirty="0">
                <a:solidFill>
                  <a:srgbClr val="000000"/>
                </a:solidFill>
              </a:rPr>
              <a:t>Virtual Mentor Circles are permeable and sometimes defy logic — competitors, peers, and virtual communities can be mentors </a:t>
            </a:r>
          </a:p>
        </p:txBody>
      </p:sp>
      <p:sp>
        <p:nvSpPr>
          <p:cNvPr id="4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Drawing Compass">
            <a:extLst>
              <a:ext uri="{FF2B5EF4-FFF2-40B4-BE49-F238E27FC236}">
                <a16:creationId xmlns:a16="http://schemas.microsoft.com/office/drawing/2014/main" id="{D9F335F7-7904-45B6-A9EF-B21FA4133C0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367001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911401" cy="1325563"/>
          </a:xfrm>
        </p:spPr>
        <p:txBody>
          <a:bodyPr>
            <a:normAutofit/>
          </a:bodyPr>
          <a:lstStyle/>
          <a:p>
            <a:r>
              <a:rPr lang="en-US" b="1" dirty="0"/>
              <a:t>How to Mentor a Group </a:t>
            </a:r>
          </a:p>
        </p:txBody>
      </p:sp>
      <p:sp>
        <p:nvSpPr>
          <p:cNvPr id="60" name="Freeform: Shape 5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393361" cy="4351338"/>
          </a:xfrm>
        </p:spPr>
        <p:txBody>
          <a:bodyPr>
            <a:normAutofit/>
          </a:bodyPr>
          <a:lstStyle/>
          <a:p>
            <a:r>
              <a:rPr lang="en-US" sz="2000"/>
              <a:t>Group mentors guide mentees on how to accomplish their goals, help to troubleshoot and solve work-related problems, and provide structure in a virtual environment</a:t>
            </a:r>
          </a:p>
          <a:p>
            <a:r>
              <a:rPr lang="en-US" sz="2000"/>
              <a:t>Is self-directed—you ask for and share advice and resources when it makes sense for you </a:t>
            </a:r>
          </a:p>
          <a:p>
            <a:r>
              <a:rPr lang="en-US" sz="2000"/>
              <a:t>Focuses on the benefits and rewards that everyone in the network receives—there is a high degree of reciprocity </a:t>
            </a:r>
          </a:p>
          <a:p>
            <a:r>
              <a:rPr lang="en-US" sz="2000"/>
              <a:t>The relationships can be unique and sometimes defy logic—competitors, peers, and diverse roles and areas of expertise</a:t>
            </a:r>
          </a:p>
          <a:p>
            <a:endParaRPr lang="en-US" sz="2000"/>
          </a:p>
        </p:txBody>
      </p:sp>
      <p:sp>
        <p:nvSpPr>
          <p:cNvPr id="62" name="Oval 5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Connections">
            <a:extLst>
              <a:ext uri="{FF2B5EF4-FFF2-40B4-BE49-F238E27FC236}">
                <a16:creationId xmlns:a16="http://schemas.microsoft.com/office/drawing/2014/main" id="{89326905-7C5E-4F47-80E9-F1EBDADFAFB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57" name="Freeform: Shape 5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9" name="Straight Connector 5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Shape 6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97425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US" sz="4000" b="1" dirty="0">
                <a:solidFill>
                  <a:srgbClr val="FFFFFF"/>
                </a:solidFill>
              </a:rPr>
              <a:t>FPSA Mentor Circle Program Logistics</a:t>
            </a:r>
          </a:p>
        </p:txBody>
      </p:sp>
      <p:sp>
        <p:nvSpPr>
          <p:cNvPr id="3" name="Content Placeholder 2"/>
          <p:cNvSpPr>
            <a:spLocks noGrp="1"/>
          </p:cNvSpPr>
          <p:nvPr>
            <p:ph idx="1"/>
          </p:nvPr>
        </p:nvSpPr>
        <p:spPr>
          <a:xfrm>
            <a:off x="5120640" y="804672"/>
            <a:ext cx="6281928" cy="5248656"/>
          </a:xfrm>
        </p:spPr>
        <p:txBody>
          <a:bodyPr anchor="ctr">
            <a:normAutofit/>
          </a:bodyPr>
          <a:lstStyle/>
          <a:p>
            <a:r>
              <a:rPr lang="en-US" dirty="0"/>
              <a:t>1 Mentor + 6-10 Mentees</a:t>
            </a:r>
          </a:p>
          <a:p>
            <a:r>
              <a:rPr lang="en-US" dirty="0"/>
              <a:t>Matched based on a combination of factors (personality, interests, Mentor Circle goals, mentor’s strengths, network affiliation)</a:t>
            </a:r>
          </a:p>
          <a:p>
            <a:r>
              <a:rPr lang="en-US" dirty="0"/>
              <a:t>Virtual meetings every 4 weeks, 1- 1 ½ hours</a:t>
            </a:r>
          </a:p>
          <a:p>
            <a:r>
              <a:rPr lang="en-US" dirty="0"/>
              <a:t>Mentors offer support and moderate each session</a:t>
            </a:r>
          </a:p>
        </p:txBody>
      </p:sp>
    </p:spTree>
    <p:extLst>
      <p:ext uri="{BB962C8B-B14F-4D97-AF65-F5344CB8AC3E}">
        <p14:creationId xmlns:p14="http://schemas.microsoft.com/office/powerpoint/2010/main" val="86654022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5E5E5E"/>
      </a:dk2>
      <a:lt2>
        <a:srgbClr val="DDDDDD"/>
      </a:lt2>
      <a:accent1>
        <a:srgbClr val="418AB3"/>
      </a:accent1>
      <a:accent2>
        <a:srgbClr val="A6B727"/>
      </a:accent2>
      <a:accent3>
        <a:srgbClr val="F69200"/>
      </a:accent3>
      <a:accent4>
        <a:srgbClr val="0078FA"/>
      </a:accent4>
      <a:accent5>
        <a:srgbClr val="FEC306"/>
      </a:accent5>
      <a:accent6>
        <a:srgbClr val="DF5327"/>
      </a:accent6>
      <a:hlink>
        <a:srgbClr val="F59E00"/>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5207</TotalTime>
  <Words>2410</Words>
  <Application>Microsoft Macintosh PowerPoint</Application>
  <PresentationFormat>Widescreen</PresentationFormat>
  <Paragraphs>328</Paragraphs>
  <Slides>40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Calibri Light</vt:lpstr>
      <vt:lpstr>Century Gothic</vt:lpstr>
      <vt:lpstr>Tahoma</vt:lpstr>
      <vt:lpstr>Wingdings 3</vt:lpstr>
      <vt:lpstr>Office Theme</vt:lpstr>
      <vt:lpstr>Wisp</vt:lpstr>
      <vt:lpstr>   </vt:lpstr>
      <vt:lpstr>Mentor Circle Value to FPSA</vt:lpstr>
      <vt:lpstr>FPSA Mentor Circle Purpose</vt:lpstr>
      <vt:lpstr>Agenda</vt:lpstr>
      <vt:lpstr>What is a Mentor? </vt:lpstr>
      <vt:lpstr>How does a Mentor Circle work? </vt:lpstr>
      <vt:lpstr>What is a Mentor Circle? </vt:lpstr>
      <vt:lpstr>How to Mentor a Group </vt:lpstr>
      <vt:lpstr>FPSA Mentor Circle Program Logistics</vt:lpstr>
      <vt:lpstr>Mentors offer…</vt:lpstr>
      <vt:lpstr>PowerPoint Presentation</vt:lpstr>
      <vt:lpstr>PowerPoint Presentation</vt:lpstr>
      <vt:lpstr>PowerPoint Presentation</vt:lpstr>
      <vt:lpstr>What Makes a Good Mentor?</vt:lpstr>
      <vt:lpstr>Mentoring Skills</vt:lpstr>
      <vt:lpstr>Communication Skills: OARS Model</vt:lpstr>
      <vt:lpstr>OARS - Open-Ended Questions</vt:lpstr>
      <vt:lpstr>OARS - Open-Ended Question Examples </vt:lpstr>
      <vt:lpstr>OARS – Active Listening Skills</vt:lpstr>
      <vt:lpstr>OARS – Reflective Listening</vt:lpstr>
      <vt:lpstr>OARS - Summarizing</vt:lpstr>
      <vt:lpstr>Virtual Non-verbal Communication</vt:lpstr>
      <vt:lpstr>Practice Your Communication Skills</vt:lpstr>
      <vt:lpstr>Exercise Debrief</vt:lpstr>
      <vt:lpstr>Empathy for the rest of us</vt:lpstr>
      <vt:lpstr>Vulnerability is Key to Empathy</vt:lpstr>
      <vt:lpstr>Empathy and Communication Blocks</vt:lpstr>
      <vt:lpstr>Empathy and Communication Blocks</vt:lpstr>
      <vt:lpstr>Practicing Empathy and Vulnerability</vt:lpstr>
      <vt:lpstr>Building Trust and Rapport</vt:lpstr>
      <vt:lpstr>Self-Disclosure</vt:lpstr>
      <vt:lpstr>Make a smart investment - the more energy you put into into the program the more lucrative the rewards </vt:lpstr>
      <vt:lpstr>Mentor Liaison</vt:lpstr>
      <vt:lpstr>Launching Your Circle</vt:lpstr>
      <vt:lpstr>First Meeting Agenda</vt:lpstr>
      <vt:lpstr>Mentor Circle Agenda</vt:lpstr>
      <vt:lpstr>Potential Topics for Mentor Circle Discussion </vt:lpstr>
      <vt:lpstr>Mentor Circle Evaluation</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Mary George</dc:creator>
  <cp:lastModifiedBy>Mary George</cp:lastModifiedBy>
  <cp:revision>19</cp:revision>
  <dcterms:created xsi:type="dcterms:W3CDTF">2020-05-14T15:18:57Z</dcterms:created>
  <dcterms:modified xsi:type="dcterms:W3CDTF">2020-08-28T16:15:18Z</dcterms:modified>
</cp:coreProperties>
</file>